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316" r:id="rId2"/>
    <p:sldId id="317" r:id="rId3"/>
    <p:sldId id="319" r:id="rId4"/>
    <p:sldId id="320" r:id="rId5"/>
    <p:sldId id="318" r:id="rId6"/>
    <p:sldId id="321" r:id="rId7"/>
    <p:sldId id="322" r:id="rId8"/>
    <p:sldId id="324" r:id="rId9"/>
    <p:sldId id="323" r:id="rId10"/>
    <p:sldId id="325" r:id="rId11"/>
    <p:sldId id="256" r:id="rId12"/>
    <p:sldId id="310" r:id="rId13"/>
    <p:sldId id="257" r:id="rId14"/>
    <p:sldId id="299" r:id="rId15"/>
    <p:sldId id="258" r:id="rId16"/>
    <p:sldId id="288" r:id="rId17"/>
    <p:sldId id="289" r:id="rId18"/>
    <p:sldId id="259" r:id="rId19"/>
    <p:sldId id="262" r:id="rId20"/>
    <p:sldId id="271" r:id="rId21"/>
    <p:sldId id="309" r:id="rId22"/>
    <p:sldId id="290" r:id="rId23"/>
    <p:sldId id="297" r:id="rId24"/>
    <p:sldId id="268" r:id="rId25"/>
    <p:sldId id="298" r:id="rId26"/>
    <p:sldId id="269" r:id="rId27"/>
    <p:sldId id="292" r:id="rId28"/>
    <p:sldId id="291" r:id="rId29"/>
    <p:sldId id="266" r:id="rId30"/>
    <p:sldId id="261" r:id="rId31"/>
    <p:sldId id="312" r:id="rId32"/>
    <p:sldId id="315" r:id="rId33"/>
    <p:sldId id="313" r:id="rId34"/>
    <p:sldId id="314" r:id="rId35"/>
    <p:sldId id="272" r:id="rId36"/>
    <p:sldId id="311" r:id="rId37"/>
    <p:sldId id="270" r:id="rId38"/>
    <p:sldId id="307" r:id="rId39"/>
    <p:sldId id="293" r:id="rId40"/>
    <p:sldId id="294" r:id="rId41"/>
    <p:sldId id="295" r:id="rId42"/>
    <p:sldId id="308" r:id="rId43"/>
    <p:sldId id="27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dLbls>
            <c:dLbl>
              <c:idx val="0"/>
              <c:layout>
                <c:manualLayout>
                  <c:x val="-4.586114235720537E-2"/>
                  <c:y val="6.300933216681248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1099237595300597E-2"/>
                  <c:y val="5.1898221055701528E-2"/>
                </c:manualLayout>
              </c:layout>
              <c:dLblPos val="r"/>
              <c:showVal val="1"/>
            </c:dLbl>
            <c:dLblPos val="t"/>
            <c:showVal val="1"/>
          </c:dLbls>
          <c:cat>
            <c:strRef>
              <c:f>Sheet1!$A$2:$A$6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0.86900000000000077</c:v>
                </c:pt>
                <c:pt idx="1">
                  <c:v>0.87800000000000089</c:v>
                </c:pt>
                <c:pt idx="2">
                  <c:v>0.88000000000000012</c:v>
                </c:pt>
                <c:pt idx="3">
                  <c:v>0.88300000000000012</c:v>
                </c:pt>
                <c:pt idx="4">
                  <c:v>0.89500000000000013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Pos val="t"/>
            <c:showVal val="1"/>
          </c:dLbls>
          <c:cat>
            <c:strRef>
              <c:f>Sheet1!$A$2:$A$6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0.88000000000000012</c:v>
                </c:pt>
                <c:pt idx="1">
                  <c:v>0.88000000000000012</c:v>
                </c:pt>
                <c:pt idx="2">
                  <c:v>0.88000000000000012</c:v>
                </c:pt>
                <c:pt idx="3">
                  <c:v>0.88000000000000012</c:v>
                </c:pt>
                <c:pt idx="4">
                  <c:v>0.88000000000000012</c:v>
                </c:pt>
              </c:numCache>
            </c:numRef>
          </c:val>
        </c:ser>
        <c:dLbls>
          <c:showVal val="1"/>
        </c:dLbls>
        <c:marker val="1"/>
        <c:axId val="146736640"/>
        <c:axId val="146738176"/>
      </c:lineChart>
      <c:catAx>
        <c:axId val="146736640"/>
        <c:scaling>
          <c:orientation val="minMax"/>
        </c:scaling>
        <c:axPos val="b"/>
        <c:majorTickMark val="none"/>
        <c:tickLblPos val="nextTo"/>
        <c:crossAx val="146738176"/>
        <c:crosses val="autoZero"/>
        <c:auto val="1"/>
        <c:lblAlgn val="ctr"/>
        <c:lblOffset val="100"/>
      </c:catAx>
      <c:valAx>
        <c:axId val="146738176"/>
        <c:scaling>
          <c:orientation val="minMax"/>
          <c:max val="0.9"/>
          <c:min val="0.8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Success Rate</a:t>
                </a:r>
                <a:endParaRPr lang="en-US" dirty="0"/>
              </a:p>
            </c:rich>
          </c:tx>
          <c:layout/>
        </c:title>
        <c:numFmt formatCode="0.0%" sourceLinked="1"/>
        <c:majorTickMark val="none"/>
        <c:tickLblPos val="nextTo"/>
        <c:crossAx val="146736640"/>
        <c:crosses val="autoZero"/>
        <c:crossBetween val="between"/>
        <c:majorUnit val="2.0000000000000014E-2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dLbls>
            <c:dLblPos val="t"/>
            <c:showVal val="1"/>
          </c:dLbls>
          <c:cat>
            <c:strRef>
              <c:f>Sheet1!$A$2:$A$6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0.70400000000000063</c:v>
                </c:pt>
                <c:pt idx="1">
                  <c:v>0.71300000000000063</c:v>
                </c:pt>
                <c:pt idx="2">
                  <c:v>0.70600000000000063</c:v>
                </c:pt>
                <c:pt idx="3">
                  <c:v>0.71700000000000064</c:v>
                </c:pt>
                <c:pt idx="4">
                  <c:v>0.74200000000000077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Pos val="t"/>
            <c:showVal val="1"/>
          </c:dLbls>
          <c:cat>
            <c:strRef>
              <c:f>Sheet1!$A$2:$A$6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0.73400000000000065</c:v>
                </c:pt>
                <c:pt idx="1">
                  <c:v>0.73400000000000065</c:v>
                </c:pt>
                <c:pt idx="2">
                  <c:v>0.73400000000000065</c:v>
                </c:pt>
                <c:pt idx="3">
                  <c:v>0.73400000000000065</c:v>
                </c:pt>
                <c:pt idx="4">
                  <c:v>0.73400000000000065</c:v>
                </c:pt>
              </c:numCache>
            </c:numRef>
          </c:val>
        </c:ser>
        <c:dLbls>
          <c:showVal val="1"/>
        </c:dLbls>
        <c:marker val="1"/>
        <c:axId val="156934912"/>
        <c:axId val="156936448"/>
      </c:lineChart>
      <c:catAx>
        <c:axId val="156934912"/>
        <c:scaling>
          <c:orientation val="minMax"/>
        </c:scaling>
        <c:axPos val="b"/>
        <c:majorTickMark val="none"/>
        <c:tickLblPos val="nextTo"/>
        <c:crossAx val="156936448"/>
        <c:crosses val="autoZero"/>
        <c:auto val="1"/>
        <c:lblAlgn val="ctr"/>
        <c:lblOffset val="100"/>
      </c:catAx>
      <c:valAx>
        <c:axId val="156936448"/>
        <c:scaling>
          <c:orientation val="minMax"/>
          <c:max val="0.8"/>
          <c:min val="0.7000000000000006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Success Rate</a:t>
                </a:r>
                <a:endParaRPr lang="en-US" dirty="0"/>
              </a:p>
            </c:rich>
          </c:tx>
          <c:layout/>
        </c:title>
        <c:numFmt formatCode="0.0%" sourceLinked="1"/>
        <c:majorTickMark val="none"/>
        <c:tickLblPos val="nextTo"/>
        <c:crossAx val="156934912"/>
        <c:crosses val="autoZero"/>
        <c:crossBetween val="between"/>
        <c:majorUnit val="2.0000000000000011E-2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dLbls>
            <c:dLbl>
              <c:idx val="0"/>
              <c:layout>
                <c:manualLayout>
                  <c:x val="-5.3797650293713417E-2"/>
                  <c:y val="5.189822105570152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0623047119110108E-2"/>
                  <c:y val="7.04167395742198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3380952380952374E-2"/>
                  <c:y val="5.189822105570158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7448443944507014E-2"/>
                  <c:y val="7.412044327792359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1793650793650793E-2"/>
                  <c:y val="5.9305628463108814E-2"/>
                </c:manualLayout>
              </c:layout>
              <c:dLblPos val="r"/>
              <c:showVal val="1"/>
            </c:dLbl>
            <c:dLblPos val="t"/>
            <c:showVal val="1"/>
          </c:dLbls>
          <c:cat>
            <c:strRef>
              <c:f>Sheet1!$A$2:$A$6</c:f>
              <c:strCache>
                <c:ptCount val="5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3.05</c:v>
                </c:pt>
                <c:pt idx="1">
                  <c:v>3.03</c:v>
                </c:pt>
                <c:pt idx="2">
                  <c:v>3.08</c:v>
                </c:pt>
                <c:pt idx="3">
                  <c:v>3.03</c:v>
                </c:pt>
                <c:pt idx="4">
                  <c:v>3.12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Pos val="t"/>
            <c:showVal val="1"/>
          </c:dLbls>
          <c:cat>
            <c:strRef>
              <c:f>Sheet1!$A$2:$A$6</c:f>
              <c:strCache>
                <c:ptCount val="5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</c:strCache>
            </c:strRef>
          </c:cat>
          <c:val>
            <c:numRef>
              <c:f>Sheet1!$C$2:$C$6</c:f>
              <c:numCache>
                <c:formatCode>0.00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Val val="1"/>
        </c:dLbls>
        <c:marker val="1"/>
        <c:axId val="156925952"/>
        <c:axId val="156927488"/>
      </c:lineChart>
      <c:catAx>
        <c:axId val="156925952"/>
        <c:scaling>
          <c:orientation val="minMax"/>
        </c:scaling>
        <c:axPos val="b"/>
        <c:majorTickMark val="none"/>
        <c:tickLblPos val="nextTo"/>
        <c:crossAx val="156927488"/>
        <c:crosses val="autoZero"/>
        <c:auto val="1"/>
        <c:lblAlgn val="ctr"/>
        <c:lblOffset val="100"/>
      </c:catAx>
      <c:valAx>
        <c:axId val="156927488"/>
        <c:scaling>
          <c:orientation val="minMax"/>
          <c:max val="4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CSU GPA</a:t>
                </a:r>
                <a:endParaRPr lang="en-US" dirty="0"/>
              </a:p>
            </c:rich>
          </c:tx>
          <c:layout/>
        </c:title>
        <c:numFmt formatCode="0.00" sourceLinked="1"/>
        <c:majorTickMark val="none"/>
        <c:tickLblPos val="nextTo"/>
        <c:crossAx val="156925952"/>
        <c:crosses val="autoZero"/>
        <c:crossBetween val="between"/>
        <c:majorUnit val="1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69CE4-DB29-4293-9E29-ECE98EDBA76A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FC2F8-46DE-4621-9FE3-5B1B8B5CF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749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EE0E9-AF71-40D7-B6E9-85EBF997AA86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A56F5-6B70-47B0-89F2-909E68B7E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5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C9C7D-5ED9-4013-B7E8-0F268793895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55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C9C7D-5ED9-4013-B7E8-0F268793895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55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C9C7D-5ED9-4013-B7E8-0F268793895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55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12" name="Rectangle 11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4136"/>
            <a:ext cx="7772400" cy="1470025"/>
          </a:xfrm>
          <a:noFill/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007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>
            <a:lvl1pPr algn="l">
              <a:defRPr/>
            </a:lvl1pPr>
          </a:lstStyle>
          <a:p>
            <a:fld id="{F4EFA3FD-D2CE-4C33-94CD-B680F701B8F0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6F84C37C-0378-4CE2-AFE1-FF0219EB6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3FD-D2CE-4C33-94CD-B680F701B8F0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C37C-0378-4CE2-AFE1-FF0219EB6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802" y="285728"/>
            <a:ext cx="1500198" cy="6000791"/>
          </a:xfrm>
          <a:noFill/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50800" dir="13500000" algn="tl" rotWithShape="0">
                    <a:schemeClr val="tx2"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994" y="285730"/>
            <a:ext cx="6657964" cy="6000791"/>
          </a:xfrm>
          <a:noFill/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3FD-D2CE-4C33-94CD-B680F701B8F0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6F84C37C-0378-4CE2-AFE1-FF0219EB6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3FD-D2CE-4C33-94CD-B680F701B8F0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C37C-0378-4CE2-AFE1-FF0219EB6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17345"/>
            <a:ext cx="7772400" cy="1362075"/>
          </a:xfrm>
          <a:noFill/>
        </p:spPr>
        <p:txBody>
          <a:bodyPr anchor="t"/>
          <a:lstStyle>
            <a:lvl1pPr algn="ctr">
              <a:defRPr sz="4000" b="1" cap="all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26089"/>
            <a:ext cx="64008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/>
          <a:p>
            <a:fld id="{F4EFA3FD-D2CE-4C33-94CD-B680F701B8F0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6F84C37C-0378-4CE2-AFE1-FF0219EB6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3FD-D2CE-4C33-94CD-B680F701B8F0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C37C-0378-4CE2-AFE1-FF0219EB6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717668"/>
            <a:ext cx="4040188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994" y="2357433"/>
            <a:ext cx="4040188" cy="41960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819" y="1717668"/>
            <a:ext cx="4041775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820" y="2357430"/>
            <a:ext cx="4041775" cy="419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3FD-D2CE-4C33-94CD-B680F701B8F0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C37C-0378-4CE2-AFE1-FF0219EB6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0" y="1428736"/>
            <a:ext cx="9144000" cy="285752"/>
            <a:chOff x="0" y="1428736"/>
            <a:chExt cx="9144000" cy="2857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3FD-D2CE-4C33-94CD-B680F701B8F0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C37C-0378-4CE2-AFE1-FF0219EB6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3FD-D2CE-4C33-94CD-B680F701B8F0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6F84C37C-0378-4CE2-AFE1-FF0219EB6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3286146" cy="1143008"/>
          </a:xfrm>
        </p:spPr>
        <p:txBody>
          <a:bodyPr anchor="t"/>
          <a:lstStyle>
            <a:lvl1pPr algn="l">
              <a:defRPr sz="20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717341"/>
            <a:ext cx="8215338" cy="4838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4810" y="285728"/>
            <a:ext cx="4857752" cy="114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3FD-D2CE-4C33-94CD-B680F701B8F0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C37C-0378-4CE2-AFE1-FF0219EB6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" y="1718046"/>
            <a:ext cx="734214" cy="4834842"/>
          </a:xfrm>
          <a:noFill/>
        </p:spPr>
        <p:txBody>
          <a:bodyPr vert="eaVert" anchor="ctr"/>
          <a:lstStyle>
            <a:lvl1pPr algn="ctr">
              <a:defRPr sz="2000" b="1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5372" y="1790268"/>
            <a:ext cx="8091100" cy="4710569"/>
          </a:xfrm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994" y="285728"/>
            <a:ext cx="8229600" cy="114480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3FD-D2CE-4C33-94CD-B680F701B8F0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C37C-0378-4CE2-AFE1-FF0219EB6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/>
          <p:cNvGrpSpPr/>
          <p:nvPr/>
        </p:nvGrpSpPr>
        <p:grpSpPr>
          <a:xfrm>
            <a:off x="0" y="1428736"/>
            <a:ext cx="9144000" cy="285752"/>
            <a:chOff x="0" y="1428736"/>
            <a:chExt cx="9144000" cy="2857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5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716711"/>
            <a:ext cx="8229600" cy="4838735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1800000" cy="285728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FA3FD-D2CE-4C33-94CD-B680F701B8F0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4000" y="6572272"/>
            <a:ext cx="2880000" cy="285728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1428736"/>
            <a:ext cx="8100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50000"/>
                  </a:schemeClr>
                </a:solidFill>
              </a:defRPr>
            </a:lvl1pPr>
          </a:lstStyle>
          <a:p>
            <a:fld id="{6F84C37C-0378-4CE2-AFE1-FF0219EB65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994" y="283053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effectLst>
            <a:outerShdw blurRad="50800" dist="50800" dir="18900000" algn="tl" rotWithShape="0">
              <a:schemeClr val="tx2"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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CB63AC6A13994EC0A1FE78C25CA50398@D2ZKMJ9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President’s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Service Day</a:t>
            </a:r>
          </a:p>
          <a:p>
            <a:r>
              <a:rPr lang="en-US" dirty="0" smtClean="0"/>
              <a:t>August 10,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296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Runner Rally</a:t>
            </a:r>
            <a:endParaRPr lang="en-US" dirty="0"/>
          </a:p>
        </p:txBody>
      </p:sp>
      <p:pic>
        <p:nvPicPr>
          <p:cNvPr id="1026" name="Picture 2" descr="C:\Users\cmarshal\AppData\Local\Microsoft\Windows\Temporary Internet Files\Content.Outlook\VGQOYANE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943350"/>
            <a:ext cx="3886200" cy="2914650"/>
          </a:xfrm>
          <a:prstGeom prst="rect">
            <a:avLst/>
          </a:prstGeom>
          <a:noFill/>
        </p:spPr>
      </p:pic>
      <p:pic>
        <p:nvPicPr>
          <p:cNvPr id="1027" name="Picture 3" descr="C:\Users\cmarshal\AppData\Local\Microsoft\Windows\Temporary Internet Files\Content.Outlook\VGQOYANE\phot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3352800" cy="2514600"/>
          </a:xfrm>
          <a:prstGeom prst="rect">
            <a:avLst/>
          </a:prstGeom>
          <a:noFill/>
        </p:spPr>
      </p:pic>
      <p:pic>
        <p:nvPicPr>
          <p:cNvPr id="1028" name="Picture 4" descr="C:\Users\cmarshal\AppData\Local\Microsoft\Windows\Temporary Internet Files\Content.Outlook\VGQOYANE\photo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86200"/>
            <a:ext cx="3962400" cy="2971800"/>
          </a:xfrm>
          <a:prstGeom prst="rect">
            <a:avLst/>
          </a:prstGeom>
          <a:noFill/>
        </p:spPr>
      </p:pic>
      <p:pic>
        <p:nvPicPr>
          <p:cNvPr id="1029" name="Picture 5" descr="C:\Users\cmarshal\AppData\Local\Microsoft\Windows\Temporary Internet Files\Content.Outlook\VGQOYANE\photo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600200"/>
            <a:ext cx="31496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President’s Remarks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Service Day</a:t>
            </a:r>
          </a:p>
          <a:p>
            <a:r>
              <a:rPr lang="en-US" dirty="0" smtClean="0"/>
              <a:t>August 10, 2012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flrazzi.files.wordpress.com/2011/08/funny-celebrity-pictures-i-dont-care-if-my-powerpoint-presentation-has-slides-you-are-staying-until-its-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458200" cy="6326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Share my perspective, vision, and goals</a:t>
            </a:r>
          </a:p>
          <a:p>
            <a:pPr algn="ctr"/>
            <a:r>
              <a:rPr lang="en-US" dirty="0" smtClean="0"/>
              <a:t>Prepare us for the year and beyond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dirty="0"/>
              <a:t>“You have brains in </a:t>
            </a:r>
            <a:r>
              <a:rPr lang="en-US" sz="2800" dirty="0" smtClean="0"/>
              <a:t>your heads.</a:t>
            </a:r>
          </a:p>
          <a:p>
            <a:pPr marL="0" indent="0" algn="ctr">
              <a:buNone/>
            </a:pPr>
            <a:r>
              <a:rPr lang="en-US" sz="2800" dirty="0" smtClean="0"/>
              <a:t>You </a:t>
            </a:r>
            <a:r>
              <a:rPr lang="en-US" sz="2800" dirty="0"/>
              <a:t>have feet in your </a:t>
            </a:r>
            <a:r>
              <a:rPr lang="en-US" sz="2800" dirty="0" smtClean="0"/>
              <a:t>shoes. </a:t>
            </a:r>
          </a:p>
          <a:p>
            <a:pPr marL="0" indent="0" algn="ctr">
              <a:buNone/>
            </a:pPr>
            <a:r>
              <a:rPr lang="en-US" sz="2800" dirty="0"/>
              <a:t>Y</a:t>
            </a:r>
            <a:r>
              <a:rPr lang="en-US" sz="2800" dirty="0" smtClean="0"/>
              <a:t>ou </a:t>
            </a:r>
            <a:r>
              <a:rPr lang="en-US" sz="2800" dirty="0"/>
              <a:t>can steer yourself in any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direction </a:t>
            </a:r>
            <a:r>
              <a:rPr lang="en-US" sz="2800" dirty="0"/>
              <a:t>you choose</a:t>
            </a:r>
            <a:r>
              <a:rPr lang="en-US" sz="2800" dirty="0" smtClean="0"/>
              <a:t>.”</a:t>
            </a:r>
          </a:p>
          <a:p>
            <a:pPr marL="0" indent="0" algn="ctr">
              <a:buNone/>
            </a:pPr>
            <a:r>
              <a:rPr lang="en-US" sz="2800" dirty="0" smtClean="0"/>
              <a:t> </a:t>
            </a:r>
            <a:r>
              <a:rPr lang="en-US" sz="2800" dirty="0"/>
              <a:t>― Dr. Seuss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914400" y="285750"/>
            <a:ext cx="8229600" cy="114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 </a:t>
            </a:r>
          </a:p>
          <a:p>
            <a:endParaRPr lang="en-US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426843_10100261273537897_36610190_44070922_1187349900_n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152400"/>
            <a:ext cx="7924800" cy="613281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570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371600" y="4343400"/>
            <a:ext cx="7467600" cy="1828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Economy </a:t>
            </a:r>
          </a:p>
          <a:p>
            <a:r>
              <a:rPr lang="en-US" dirty="0" smtClean="0"/>
              <a:t>State Budget</a:t>
            </a:r>
          </a:p>
          <a:p>
            <a:r>
              <a:rPr lang="en-US" dirty="0" smtClean="0"/>
              <a:t>Accountability and Visibility</a:t>
            </a:r>
          </a:p>
          <a:p>
            <a:r>
              <a:rPr lang="en-US" dirty="0" smtClean="0"/>
              <a:t>Demographics of our students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“I have never let my schooling interfere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with my education.” ― Mark Twain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Matter</a:t>
            </a:r>
          </a:p>
          <a:p>
            <a:r>
              <a:rPr lang="en-US" dirty="0" smtClean="0"/>
              <a:t>Open Communication</a:t>
            </a:r>
          </a:p>
          <a:p>
            <a:r>
              <a:rPr lang="en-US" dirty="0" smtClean="0"/>
              <a:t>Do Stuff</a:t>
            </a:r>
          </a:p>
          <a:p>
            <a:r>
              <a:rPr lang="en-US" dirty="0" smtClean="0"/>
              <a:t>Goals and Proposed Actions for 2012-2013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801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matter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 Value</a:t>
            </a:r>
          </a:p>
          <a:p>
            <a:r>
              <a:rPr lang="en-US" dirty="0" smtClean="0"/>
              <a:t>Interpersonal Relationships</a:t>
            </a:r>
          </a:p>
        </p:txBody>
      </p:sp>
    </p:spTree>
    <p:extLst>
      <p:ext uri="{BB962C8B-B14F-4D97-AF65-F5344CB8AC3E}">
        <p14:creationId xmlns:p14="http://schemas.microsoft.com/office/powerpoint/2010/main" xmlns="" val="223809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Resiliency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Probation to Reaffirmation in 2 Years</a:t>
            </a:r>
          </a:p>
          <a:p>
            <a:r>
              <a:rPr lang="en-US" dirty="0" smtClean="0"/>
              <a:t>Reduction of classes – 18% in three years</a:t>
            </a:r>
          </a:p>
          <a:p>
            <a:pPr lvl="1"/>
            <a:r>
              <a:rPr lang="en-US" dirty="0" smtClean="0"/>
              <a:t>“Whom Shall We Serve?”</a:t>
            </a:r>
          </a:p>
          <a:p>
            <a:r>
              <a:rPr lang="en-US" dirty="0" smtClean="0"/>
              <a:t>Reduction in staffing</a:t>
            </a:r>
          </a:p>
          <a:p>
            <a:r>
              <a:rPr lang="en-US" dirty="0" smtClean="0"/>
              <a:t>Personal losses</a:t>
            </a:r>
          </a:p>
          <a:p>
            <a:r>
              <a:rPr lang="en-US" dirty="0" smtClean="0"/>
              <a:t>Lots of change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The most important part of ANY organization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only</a:t>
            </a:r>
            <a:r>
              <a:rPr lang="en-US" dirty="0" smtClean="0"/>
              <a:t> part that has the potential to become more valuable over time</a:t>
            </a:r>
          </a:p>
          <a:p>
            <a:r>
              <a:rPr lang="en-US" dirty="0" smtClean="0"/>
              <a:t>Growth and development</a:t>
            </a:r>
          </a:p>
          <a:p>
            <a:r>
              <a:rPr lang="en-US" dirty="0" smtClean="0"/>
              <a:t>Joy </a:t>
            </a:r>
            <a:r>
              <a:rPr lang="en-US" dirty="0"/>
              <a:t>in your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Engagement with the organization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Navigator Online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under “Faculty and Staff”</a:t>
            </a:r>
          </a:p>
          <a:p>
            <a:r>
              <a:rPr lang="en-US" dirty="0" smtClean="0"/>
              <a:t>Added:</a:t>
            </a:r>
          </a:p>
          <a:p>
            <a:pPr lvl="1"/>
            <a:r>
              <a:rPr lang="en-US" dirty="0" smtClean="0"/>
              <a:t>Organizational Handbook</a:t>
            </a:r>
          </a:p>
          <a:p>
            <a:pPr lvl="1"/>
            <a:r>
              <a:rPr lang="en-US" dirty="0" smtClean="0"/>
              <a:t>In Service Day</a:t>
            </a:r>
          </a:p>
          <a:p>
            <a:pPr lvl="1"/>
            <a:r>
              <a:rPr lang="en-US" dirty="0" smtClean="0"/>
              <a:t>Under Committees: Chair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5983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Treat Each Other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6711"/>
            <a:ext cx="8920194" cy="4912689"/>
          </a:xfrm>
        </p:spPr>
        <p:txBody>
          <a:bodyPr>
            <a:normAutofit/>
          </a:bodyPr>
          <a:lstStyle/>
          <a:p>
            <a:r>
              <a:rPr lang="en-US" dirty="0" smtClean="0"/>
              <a:t>Internal Customer Service</a:t>
            </a:r>
          </a:p>
          <a:p>
            <a:pPr lvl="1"/>
            <a:r>
              <a:rPr lang="en-US" dirty="0" smtClean="0"/>
              <a:t>“Under-promise; over-deliver.” ― Tom Peters</a:t>
            </a:r>
          </a:p>
          <a:p>
            <a:r>
              <a:rPr lang="en-US" dirty="0" smtClean="0"/>
              <a:t>Accountability </a:t>
            </a:r>
            <a:r>
              <a:rPr lang="en-US" dirty="0" err="1" smtClean="0"/>
              <a:t>vs</a:t>
            </a:r>
            <a:r>
              <a:rPr lang="en-US" dirty="0" smtClean="0"/>
              <a:t> Blame</a:t>
            </a:r>
          </a:p>
          <a:p>
            <a:pPr lvl="1"/>
            <a:r>
              <a:rPr lang="en-US" dirty="0" smtClean="0"/>
              <a:t>subject </a:t>
            </a:r>
            <a:r>
              <a:rPr lang="en-US" dirty="0"/>
              <a:t>to the obligation to report, explain, or justify something; responsible; answerable. </a:t>
            </a:r>
            <a:endParaRPr lang="en-US" dirty="0" smtClean="0"/>
          </a:p>
          <a:p>
            <a:pPr lvl="1"/>
            <a:r>
              <a:rPr lang="en-US" dirty="0"/>
              <a:t>an act of attributing fault; censure; </a:t>
            </a:r>
            <a:r>
              <a:rPr lang="en-US" dirty="0" smtClean="0"/>
              <a:t>reproof.</a:t>
            </a:r>
          </a:p>
          <a:p>
            <a:pPr marL="342900" lvl="1" indent="-342900">
              <a:buFont typeface="Wingdings 3" pitchFamily="18" charset="2"/>
              <a:buChar char=""/>
            </a:pPr>
            <a:r>
              <a:rPr lang="en-US" sz="3200" dirty="0" smtClean="0"/>
              <a:t>Get </a:t>
            </a:r>
            <a:r>
              <a:rPr lang="en-US" sz="3200" dirty="0"/>
              <a:t>mad then get over it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05200" y="5562600"/>
            <a:ext cx="533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smtClean="0"/>
              <a:t>“Don't let yesterday take up too much of today.” ― John Wooden</a:t>
            </a:r>
            <a:endParaRPr lang="en-US" sz="2800" u="sng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urn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communication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Inclusiveness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8495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1" b="18405"/>
          <a:stretch/>
        </p:blipFill>
        <p:spPr bwMode="auto">
          <a:xfrm>
            <a:off x="685800" y="0"/>
            <a:ext cx="7437199" cy="62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9560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Transparency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 processes and decision-making are </a:t>
            </a:r>
            <a:r>
              <a:rPr lang="en-US" b="1" dirty="0" smtClean="0"/>
              <a:t>transparent</a:t>
            </a:r>
            <a:r>
              <a:rPr lang="en-US" dirty="0" smtClean="0"/>
              <a:t> when:</a:t>
            </a:r>
          </a:p>
          <a:p>
            <a:pPr lvl="1"/>
            <a:r>
              <a:rPr lang="en-US" sz="3000" dirty="0" smtClean="0"/>
              <a:t>People are open and honest about how and why decisions are made, appropriate information is readily accessible and is shared in a timely manner.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9073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3654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dirty="0" smtClean="0"/>
              <a:t>Planning processes and decision-making are </a:t>
            </a:r>
          </a:p>
          <a:p>
            <a:r>
              <a:rPr lang="en-US" b="1" dirty="0" smtClean="0"/>
              <a:t>collaborative</a:t>
            </a:r>
            <a:r>
              <a:rPr lang="en-US" dirty="0" smtClean="0"/>
              <a:t> when people across departments, divisions, and job classifications are working together to share knowledge and build consensus toward a common purpose.</a:t>
            </a:r>
          </a:p>
          <a:p>
            <a:endParaRPr lang="en-US" b="1" dirty="0" smtClean="0"/>
          </a:p>
          <a:p>
            <a:r>
              <a:rPr lang="en-US" b="1" dirty="0" smtClean="0"/>
              <a:t>evidence based </a:t>
            </a:r>
            <a:r>
              <a:rPr lang="en-US" dirty="0" smtClean="0"/>
              <a:t>when they are informed by the analysis of reliable and objective evidence balanced  with collective wisdom.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promote inclusiveness when we take proactive steps to </a:t>
            </a:r>
            <a:r>
              <a:rPr lang="en-US" dirty="0" smtClean="0"/>
              <a:t>ensure everyone </a:t>
            </a:r>
            <a:r>
              <a:rPr lang="en-US" dirty="0"/>
              <a:t>has the opportunity to be involved and each person’s input is equally valued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“I am only one; but still I am one.  I cannot do everything, but still I can do something; I will not refuse to do something I can do.” </a:t>
            </a:r>
          </a:p>
          <a:p>
            <a:pPr algn="ctr">
              <a:buNone/>
            </a:pPr>
            <a:r>
              <a:rPr lang="en-US" sz="2800" dirty="0" smtClean="0"/>
              <a:t>― Helen Keller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7826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Stuff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Try Something New</a:t>
            </a:r>
          </a:p>
          <a:p>
            <a:r>
              <a:rPr lang="en-US" dirty="0" smtClean="0"/>
              <a:t>Keep Getting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9976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Planning processes and decision-making are </a:t>
            </a:r>
          </a:p>
          <a:p>
            <a:r>
              <a:rPr lang="en-US" b="1" dirty="0" smtClean="0"/>
              <a:t>effective</a:t>
            </a:r>
            <a:r>
              <a:rPr lang="en-US" dirty="0" smtClean="0"/>
              <a:t> when they produce meaningful and relevant results</a:t>
            </a:r>
          </a:p>
          <a:p>
            <a:endParaRPr lang="en-US" dirty="0" smtClean="0"/>
          </a:p>
          <a:p>
            <a:r>
              <a:rPr lang="en-US" dirty="0" smtClean="0"/>
              <a:t>Develop a Plan</a:t>
            </a:r>
          </a:p>
          <a:p>
            <a:r>
              <a:rPr lang="en-US" dirty="0" smtClean="0"/>
              <a:t>Achieve Results</a:t>
            </a:r>
          </a:p>
          <a:p>
            <a:r>
              <a:rPr lang="en-US" dirty="0" smtClean="0"/>
              <a:t>Measure and Evaluate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5410200" y="3276600"/>
            <a:ext cx="3505200" cy="22098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65760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“What's measured improves” </a:t>
            </a:r>
          </a:p>
          <a:p>
            <a:pPr algn="ctr"/>
            <a:r>
              <a:rPr lang="en-US" sz="2800" dirty="0" smtClean="0"/>
              <a:t>― Peter F. </a:t>
            </a:r>
            <a:r>
              <a:rPr lang="en-US" sz="2800" dirty="0" err="1" smtClean="0"/>
              <a:t>Drucker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Organizational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Began initial planning in February</a:t>
            </a:r>
          </a:p>
          <a:p>
            <a:r>
              <a:rPr lang="en-US" dirty="0" smtClean="0"/>
              <a:t>Looked for ways to reduce costs and the number of managers </a:t>
            </a:r>
          </a:p>
          <a:p>
            <a:r>
              <a:rPr lang="en-US" dirty="0" smtClean="0"/>
              <a:t>Identified most critical needs and ways to shift the work</a:t>
            </a:r>
          </a:p>
          <a:p>
            <a:r>
              <a:rPr lang="en-US" dirty="0" smtClean="0"/>
              <a:t>Began discussions with the Chancellor  in May</a:t>
            </a:r>
          </a:p>
          <a:p>
            <a:r>
              <a:rPr lang="en-US" dirty="0" smtClean="0"/>
              <a:t>Presented to Crafton Council at the last meeting in May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831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Something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Experimentation, Creativity, Innovation</a:t>
            </a:r>
          </a:p>
          <a:p>
            <a:pPr lvl="1"/>
            <a:r>
              <a:rPr lang="en-US" dirty="0" smtClean="0"/>
              <a:t>Do something new</a:t>
            </a:r>
          </a:p>
          <a:p>
            <a:pPr lvl="1"/>
            <a:r>
              <a:rPr lang="en-US" dirty="0" smtClean="0"/>
              <a:t>Take action</a:t>
            </a:r>
          </a:p>
          <a:p>
            <a:pPr lvl="1"/>
            <a:r>
              <a:rPr lang="en-US" dirty="0" smtClean="0"/>
              <a:t>Learn </a:t>
            </a:r>
          </a:p>
          <a:p>
            <a:pPr marL="57150" indent="0" algn="ctr">
              <a:buNone/>
            </a:pPr>
            <a:endParaRPr lang="en-US" sz="2400" dirty="0" smtClean="0"/>
          </a:p>
          <a:p>
            <a:pPr marL="57150" indent="0" algn="ctr">
              <a:buNone/>
            </a:pPr>
            <a:r>
              <a:rPr lang="en-US" sz="2800" dirty="0" smtClean="0"/>
              <a:t>“Insanity is doing the same thing, over and over again, but expecting different results.”  </a:t>
            </a:r>
          </a:p>
          <a:p>
            <a:pPr marL="57150" indent="0" algn="ctr">
              <a:buNone/>
            </a:pPr>
            <a:r>
              <a:rPr lang="en-US" sz="2800" dirty="0" smtClean="0"/>
              <a:t>― Albert Einstein</a:t>
            </a:r>
          </a:p>
          <a:p>
            <a:pPr marL="57150" indent="0" algn="ctr">
              <a:buNone/>
            </a:pPr>
            <a:r>
              <a:rPr lang="en-US" sz="2800" dirty="0" smtClean="0"/>
              <a:t>“I believe that the most important single thing, beyond discipline and creativity is daring to dare.” </a:t>
            </a:r>
          </a:p>
          <a:p>
            <a:pPr marL="57150" indent="0" algn="ctr">
              <a:buNone/>
            </a:pPr>
            <a:r>
              <a:rPr lang="en-US" sz="2800" dirty="0" smtClean="0"/>
              <a:t> ― Maya Angelou</a:t>
            </a:r>
          </a:p>
          <a:p>
            <a:pPr lvl="1"/>
            <a:endParaRPr lang="en-US" sz="3300" dirty="0" smtClean="0"/>
          </a:p>
          <a:p>
            <a:pPr lvl="1"/>
            <a:endParaRPr lang="en-US" dirty="0" smtClean="0"/>
          </a:p>
          <a:p>
            <a:pPr marL="457200" lvl="1" indent="0" algn="ctr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UCR Medical School</a:t>
            </a:r>
          </a:p>
          <a:p>
            <a:pPr lvl="1"/>
            <a:r>
              <a:rPr lang="en-US" dirty="0" smtClean="0"/>
              <a:t>If you were starting a college from scratch, what would it be like?  How would you design it?  What elements would it include?</a:t>
            </a:r>
          </a:p>
          <a:p>
            <a:pPr lvl="1"/>
            <a:r>
              <a:rPr lang="en-US" dirty="0" smtClean="0"/>
              <a:t>Team based problem solving, realistic practice, and a dean of student success</a:t>
            </a:r>
          </a:p>
          <a:p>
            <a:r>
              <a:rPr lang="en-US" dirty="0" smtClean="0"/>
              <a:t>Lee </a:t>
            </a:r>
            <a:r>
              <a:rPr lang="en-US" dirty="0" err="1" smtClean="0"/>
              <a:t>Shulman</a:t>
            </a:r>
            <a:r>
              <a:rPr lang="en-US" dirty="0" smtClean="0"/>
              <a:t> &amp; The Carnegie Foundation</a:t>
            </a:r>
          </a:p>
          <a:p>
            <a:pPr lvl="1"/>
            <a:r>
              <a:rPr lang="en-US" dirty="0" smtClean="0"/>
              <a:t>How do we construct an educational world in which success is the constant?</a:t>
            </a:r>
          </a:p>
          <a:p>
            <a:pPr lvl="1"/>
            <a:r>
              <a:rPr lang="en-US" dirty="0" smtClean="0"/>
              <a:t>Quality of instruction, social connection, the experience of success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QEI 2 – Course Retention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8063009"/>
              </p:ext>
            </p:extLst>
          </p:nvPr>
        </p:nvGraphicFramePr>
        <p:xfrm>
          <a:off x="457200" y="1905000"/>
          <a:ext cx="8001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715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overall CHC Retention Rate has increased every year in the last five years from 86.9% in 2007-08 to 89.5% in 2011-12.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2052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QEI 1 – Course Success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6656400"/>
              </p:ext>
            </p:extLst>
          </p:nvPr>
        </p:nvGraphicFramePr>
        <p:xfrm>
          <a:off x="457200" y="1828800"/>
          <a:ext cx="8001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4102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overall CHC Success Rate has increased the last three years from 70.6%in 2009-10 to 74.2% in 2011-12.</a:t>
            </a:r>
          </a:p>
          <a:p>
            <a:r>
              <a:rPr lang="en-US" dirty="0" smtClean="0"/>
              <a:t>The developmental course success rate has increased every year in the last five years from 58.5% to 65.5%.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696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QEI 7 – Performance After Transfer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7921401"/>
              </p:ext>
            </p:extLst>
          </p:nvPr>
        </p:nvGraphicFramePr>
        <p:xfrm>
          <a:off x="457200" y="1828800"/>
          <a:ext cx="8001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410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California State University GPA of former Crafton Hills College students has consistently been over 3.00 in the last five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339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4876800" y="2209800"/>
            <a:ext cx="4114800" cy="2590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81000" y="2743200"/>
            <a:ext cx="3581400" cy="30480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Tolerance for mistakes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2667000"/>
            <a:ext cx="365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“Anyone who has never made a mistake has never tried anything new.” ― Albert Einstein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9718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can never learn less; you can only learn more. The reason I know so much is because I have made so many mistakes."</a:t>
            </a:r>
            <a:br>
              <a:rPr lang="en-US" sz="2400" dirty="0" smtClean="0"/>
            </a:br>
            <a:r>
              <a:rPr lang="en-US" sz="2400" dirty="0" smtClean="0"/>
              <a:t>— Buckminster Fuller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 2012-2013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BHAGs</a:t>
            </a:r>
          </a:p>
          <a:p>
            <a:r>
              <a:rPr lang="en-US" dirty="0" smtClean="0"/>
              <a:t>Proposed Actions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BHAGs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6711"/>
            <a:ext cx="8691594" cy="514128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Build systems and processes to sustain and enhance student success and a quality learning environment</a:t>
            </a:r>
          </a:p>
          <a:p>
            <a:pPr lvl="0"/>
            <a:r>
              <a:rPr lang="en-US" dirty="0" smtClean="0"/>
              <a:t>Build a culture that is collaborative, innovative, appreciative, fun, and action-oriented</a:t>
            </a:r>
          </a:p>
          <a:p>
            <a:pPr lvl="0"/>
            <a:r>
              <a:rPr lang="en-US" dirty="0" smtClean="0"/>
              <a:t>Enhance participative decision making allowing all voices to be expressed </a:t>
            </a:r>
          </a:p>
          <a:p>
            <a:pPr lvl="0"/>
            <a:r>
              <a:rPr lang="en-US" dirty="0" smtClean="0"/>
              <a:t>Develop people to perform at a level of excellence and to achieve their career goals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Maintain fiscal responsibility</a:t>
            </a:r>
          </a:p>
          <a:p>
            <a:pPr lvl="0"/>
            <a:r>
              <a:rPr lang="en-US" dirty="0" smtClean="0"/>
              <a:t>Manage construction projects for aesthetics and fiscal efficiency</a:t>
            </a:r>
          </a:p>
          <a:p>
            <a:pPr lvl="0"/>
            <a:r>
              <a:rPr lang="en-US" dirty="0" smtClean="0"/>
              <a:t>Preserve and advance the College’s image in the community</a:t>
            </a:r>
          </a:p>
          <a:p>
            <a:pPr lvl="0"/>
            <a:r>
              <a:rPr lang="en-US" dirty="0" smtClean="0"/>
              <a:t>As a campus, embody our values: creativity, inclusiveness, excellence, and learning centeredness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focus on students</a:t>
            </a:r>
          </a:p>
          <a:p>
            <a:pPr lvl="1"/>
            <a:r>
              <a:rPr lang="en-US" dirty="0" smtClean="0"/>
              <a:t>Everyone has a part in their educational experience</a:t>
            </a:r>
          </a:p>
          <a:p>
            <a:r>
              <a:rPr lang="en-US" dirty="0" smtClean="0"/>
              <a:t>We become a community of scholars</a:t>
            </a:r>
          </a:p>
          <a:p>
            <a:pPr lvl="1"/>
            <a:r>
              <a:rPr lang="en-US" dirty="0" smtClean="0"/>
              <a:t>Learners, experts in our roles</a:t>
            </a:r>
          </a:p>
          <a:p>
            <a:pPr lvl="1"/>
            <a:r>
              <a:rPr lang="en-US" dirty="0" smtClean="0"/>
              <a:t>Interconnected</a:t>
            </a:r>
          </a:p>
          <a:p>
            <a:pPr lvl="1"/>
            <a:r>
              <a:rPr lang="en-US" dirty="0" smtClean="0"/>
              <a:t>Share information</a:t>
            </a:r>
          </a:p>
          <a:p>
            <a:pPr marL="57150" indent="0" algn="ctr">
              <a:buNone/>
            </a:pPr>
            <a:endParaRPr lang="en-US" sz="2800" dirty="0" smtClean="0"/>
          </a:p>
          <a:p>
            <a:pPr marL="57150" indent="0" algn="ctr">
              <a:buNone/>
            </a:pPr>
            <a:r>
              <a:rPr lang="en-US" sz="2800" dirty="0" smtClean="0"/>
              <a:t>“It's </a:t>
            </a:r>
            <a:r>
              <a:rPr lang="en-US" sz="2800" dirty="0"/>
              <a:t>what you learn after you know it </a:t>
            </a:r>
            <a:endParaRPr lang="en-US" sz="2800" dirty="0" smtClean="0"/>
          </a:p>
          <a:p>
            <a:pPr marL="57150" indent="0" algn="ctr">
              <a:buNone/>
            </a:pPr>
            <a:r>
              <a:rPr lang="en-US" sz="2800" dirty="0" smtClean="0"/>
              <a:t>all </a:t>
            </a:r>
            <a:r>
              <a:rPr lang="en-US" sz="2800" dirty="0"/>
              <a:t>that counts</a:t>
            </a:r>
            <a:r>
              <a:rPr lang="en-US" sz="2800" dirty="0" smtClean="0"/>
              <a:t>.” — </a:t>
            </a:r>
            <a:r>
              <a:rPr lang="en-US" sz="2800" dirty="0"/>
              <a:t>John Wooden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05980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Organizational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Discussions in Chancellor’s Cabinet in June</a:t>
            </a:r>
          </a:p>
          <a:p>
            <a:r>
              <a:rPr lang="en-US" dirty="0" smtClean="0"/>
              <a:t>First reading by the Board in July</a:t>
            </a:r>
          </a:p>
          <a:p>
            <a:r>
              <a:rPr lang="en-US" dirty="0" smtClean="0"/>
              <a:t>Presented to the campus in President’s letter in July</a:t>
            </a:r>
          </a:p>
          <a:p>
            <a:r>
              <a:rPr lang="en-US" dirty="0" smtClean="0"/>
              <a:t>Open Q&amp;A in July</a:t>
            </a:r>
          </a:p>
          <a:p>
            <a:r>
              <a:rPr lang="en-US" dirty="0" smtClean="0"/>
              <a:t>Approved August 9</a:t>
            </a:r>
          </a:p>
          <a:p>
            <a:r>
              <a:rPr lang="en-US" dirty="0" smtClean="0"/>
              <a:t>Net Annual  Salary Savings: $160,000</a:t>
            </a:r>
          </a:p>
          <a:p>
            <a:r>
              <a:rPr lang="en-US" dirty="0" smtClean="0"/>
              <a:t>Number of managers reduced by 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7456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“revolutionary” in our efforts to help students succeed</a:t>
            </a:r>
          </a:p>
          <a:p>
            <a:r>
              <a:rPr lang="en-US" dirty="0"/>
              <a:t>We engage or re-engage in our work and our organization</a:t>
            </a:r>
          </a:p>
          <a:p>
            <a:pPr lvl="1"/>
            <a:r>
              <a:rPr lang="en-US" dirty="0"/>
              <a:t>Find some joy in our work and our </a:t>
            </a:r>
            <a:r>
              <a:rPr lang="en-US" dirty="0" smtClean="0"/>
              <a:t>profession</a:t>
            </a:r>
          </a:p>
          <a:p>
            <a:r>
              <a:rPr lang="en-US" dirty="0" smtClean="0"/>
              <a:t>We respectfully hold one another accountable</a:t>
            </a:r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“Only those who risk going too far can possibly </a:t>
            </a:r>
          </a:p>
          <a:p>
            <a:pPr algn="ctr">
              <a:buNone/>
            </a:pPr>
            <a:r>
              <a:rPr lang="en-US" sz="2800" dirty="0" smtClean="0"/>
              <a:t>find out how far they can go.“ — T.S. Eliot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2673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Responsibilities to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838735"/>
          </a:xfrm>
        </p:spPr>
        <p:txBody>
          <a:bodyPr>
            <a:normAutofit/>
          </a:bodyPr>
          <a:lstStyle/>
          <a:p>
            <a:r>
              <a:rPr lang="en-US" dirty="0" smtClean="0"/>
              <a:t>Shape the environment so you can do these things</a:t>
            </a:r>
          </a:p>
          <a:p>
            <a:r>
              <a:rPr lang="en-US" dirty="0" smtClean="0"/>
              <a:t>Be a facilitator</a:t>
            </a:r>
          </a:p>
          <a:p>
            <a:r>
              <a:rPr lang="en-US" dirty="0" smtClean="0"/>
              <a:t>Seek out information and input</a:t>
            </a:r>
          </a:p>
          <a:p>
            <a:r>
              <a:rPr lang="en-US" dirty="0" smtClean="0"/>
              <a:t>Share the big picture</a:t>
            </a:r>
          </a:p>
          <a:p>
            <a:r>
              <a:rPr lang="en-US" dirty="0" smtClean="0"/>
              <a:t>Stifle fear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105400" y="4267200"/>
            <a:ext cx="3733800" cy="2057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Never let the fear of striking out get in</a:t>
            </a:r>
          </a:p>
          <a:p>
            <a:pPr algn="ctr"/>
            <a:r>
              <a:rPr lang="en-US" sz="2400" dirty="0" smtClean="0"/>
              <a:t> your way."</a:t>
            </a:r>
            <a:br>
              <a:rPr lang="en-US" sz="2400" dirty="0" smtClean="0"/>
            </a:br>
            <a:r>
              <a:rPr lang="en-US" sz="2400" dirty="0" smtClean="0"/>
              <a:t>— Babe Ruth</a:t>
            </a:r>
          </a:p>
        </p:txBody>
      </p:sp>
    </p:spTree>
    <p:extLst>
      <p:ext uri="{BB962C8B-B14F-4D97-AF65-F5344CB8AC3E}">
        <p14:creationId xmlns:p14="http://schemas.microsoft.com/office/powerpoint/2010/main" xmlns="" val="196916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Responsibilities to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 the talk</a:t>
            </a:r>
          </a:p>
          <a:p>
            <a:r>
              <a:rPr lang="en-US" dirty="0" smtClean="0"/>
              <a:t>Earn your trust</a:t>
            </a:r>
          </a:p>
          <a:p>
            <a:r>
              <a:rPr lang="en-US" dirty="0" smtClean="0"/>
              <a:t>Be myself and also keep growing</a:t>
            </a:r>
          </a:p>
          <a:p>
            <a:pPr lvl="1"/>
            <a:r>
              <a:rPr lang="en-US" dirty="0" smtClean="0"/>
              <a:t>Learn from mistakes</a:t>
            </a:r>
          </a:p>
          <a:p>
            <a:r>
              <a:rPr lang="en-US" dirty="0" smtClean="0"/>
              <a:t>Make the tough decisions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6711"/>
            <a:ext cx="8686800" cy="4838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“Never doubt that a small group of thoughtful committed citizens can change the world. Indeed, it is the only thing that ever has.” — Margaret Mead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“All labor that uplifts humanity has dignity and importance and should be undertaken with painstaking excellence.” ― Martin Luther King, Jr.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“Let's </a:t>
            </a:r>
            <a:r>
              <a:rPr lang="en-US" sz="2800" dirty="0"/>
              <a:t>make a dent in the universe</a:t>
            </a:r>
            <a:r>
              <a:rPr lang="en-US" sz="2800" dirty="0" smtClean="0"/>
              <a:t>.” — </a:t>
            </a:r>
            <a:r>
              <a:rPr lang="en-US" sz="2800" dirty="0"/>
              <a:t>Steve </a:t>
            </a:r>
            <a:r>
              <a:rPr lang="en-US" sz="2800" dirty="0" smtClean="0"/>
              <a:t>Jobs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7499350" y="5892800"/>
            <a:ext cx="504825" cy="0"/>
          </a:xfrm>
          <a:prstGeom prst="line">
            <a:avLst/>
          </a:prstGeom>
          <a:noFill/>
          <a:ln w="12700">
            <a:solidFill>
              <a:srgbClr val="243F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7862888" y="1495425"/>
            <a:ext cx="0" cy="658813"/>
          </a:xfrm>
          <a:prstGeom prst="line">
            <a:avLst/>
          </a:prstGeom>
          <a:noFill/>
          <a:ln w="12700">
            <a:solidFill>
              <a:srgbClr val="243F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traight Connector 18"/>
          <p:cNvSpPr>
            <a:spLocks noChangeShapeType="1"/>
          </p:cNvSpPr>
          <p:nvPr/>
        </p:nvSpPr>
        <p:spPr bwMode="auto">
          <a:xfrm>
            <a:off x="4389438" y="1235075"/>
            <a:ext cx="1587" cy="266700"/>
          </a:xfrm>
          <a:prstGeom prst="line">
            <a:avLst/>
          </a:prstGeom>
          <a:noFill/>
          <a:ln w="12700">
            <a:solidFill>
              <a:srgbClr val="243F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7497763" y="3133725"/>
            <a:ext cx="533400" cy="0"/>
          </a:xfrm>
          <a:prstGeom prst="line">
            <a:avLst/>
          </a:prstGeom>
          <a:noFill/>
          <a:ln w="12700">
            <a:solidFill>
              <a:srgbClr val="243F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traight Connector 129"/>
          <p:cNvSpPr>
            <a:spLocks noChangeShapeType="1"/>
          </p:cNvSpPr>
          <p:nvPr/>
        </p:nvSpPr>
        <p:spPr bwMode="auto">
          <a:xfrm>
            <a:off x="3489325" y="1501775"/>
            <a:ext cx="0" cy="657225"/>
          </a:xfrm>
          <a:prstGeom prst="line">
            <a:avLst/>
          </a:prstGeom>
          <a:noFill/>
          <a:ln w="12700">
            <a:solidFill>
              <a:srgbClr val="243F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traight Connector 121"/>
          <p:cNvSpPr>
            <a:spLocks noChangeShapeType="1"/>
          </p:cNvSpPr>
          <p:nvPr/>
        </p:nvSpPr>
        <p:spPr bwMode="auto">
          <a:xfrm>
            <a:off x="5667375" y="1501775"/>
            <a:ext cx="0" cy="1647825"/>
          </a:xfrm>
          <a:prstGeom prst="line">
            <a:avLst/>
          </a:prstGeom>
          <a:noFill/>
          <a:ln w="12700">
            <a:solidFill>
              <a:srgbClr val="243F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traight Connector 118"/>
          <p:cNvSpPr>
            <a:spLocks noChangeShapeType="1"/>
          </p:cNvSpPr>
          <p:nvPr/>
        </p:nvSpPr>
        <p:spPr bwMode="auto">
          <a:xfrm>
            <a:off x="7245350" y="4973638"/>
            <a:ext cx="506413" cy="0"/>
          </a:xfrm>
          <a:prstGeom prst="line">
            <a:avLst/>
          </a:prstGeom>
          <a:noFill/>
          <a:ln w="12700">
            <a:solidFill>
              <a:srgbClr val="243F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traight Connector 115"/>
          <p:cNvSpPr>
            <a:spLocks noChangeShapeType="1"/>
          </p:cNvSpPr>
          <p:nvPr/>
        </p:nvSpPr>
        <p:spPr bwMode="auto">
          <a:xfrm>
            <a:off x="7499350" y="1870075"/>
            <a:ext cx="23813" cy="4022725"/>
          </a:xfrm>
          <a:prstGeom prst="line">
            <a:avLst/>
          </a:prstGeom>
          <a:noFill/>
          <a:ln w="12700">
            <a:solidFill>
              <a:srgbClr val="243F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traight Connector 112"/>
          <p:cNvSpPr>
            <a:spLocks noChangeShapeType="1"/>
          </p:cNvSpPr>
          <p:nvPr/>
        </p:nvSpPr>
        <p:spPr bwMode="auto">
          <a:xfrm flipV="1">
            <a:off x="1350963" y="4979988"/>
            <a:ext cx="461962" cy="0"/>
          </a:xfrm>
          <a:prstGeom prst="line">
            <a:avLst/>
          </a:prstGeom>
          <a:noFill/>
          <a:ln w="12700">
            <a:solidFill>
              <a:srgbClr val="243F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traight Connector 111"/>
          <p:cNvSpPr>
            <a:spLocks noChangeShapeType="1"/>
          </p:cNvSpPr>
          <p:nvPr/>
        </p:nvSpPr>
        <p:spPr bwMode="auto">
          <a:xfrm>
            <a:off x="1355725" y="4062413"/>
            <a:ext cx="549275" cy="0"/>
          </a:xfrm>
          <a:prstGeom prst="line">
            <a:avLst/>
          </a:prstGeom>
          <a:noFill/>
          <a:ln w="12700">
            <a:solidFill>
              <a:srgbClr val="243F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traight Connector 100"/>
          <p:cNvSpPr>
            <a:spLocks noChangeShapeType="1"/>
          </p:cNvSpPr>
          <p:nvPr/>
        </p:nvSpPr>
        <p:spPr bwMode="auto">
          <a:xfrm>
            <a:off x="7327900" y="4048125"/>
            <a:ext cx="514350" cy="0"/>
          </a:xfrm>
          <a:prstGeom prst="line">
            <a:avLst/>
          </a:prstGeom>
          <a:noFill/>
          <a:ln w="12700">
            <a:solidFill>
              <a:srgbClr val="243F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2606675" y="585788"/>
            <a:ext cx="3848100" cy="711200"/>
            <a:chOff x="0" y="0"/>
            <a:chExt cx="38487" cy="7112"/>
          </a:xfrm>
        </p:grpSpPr>
        <p:sp>
          <p:nvSpPr>
            <p:cNvPr id="16" name="Round Diagonal Corner Rectangle 9"/>
            <p:cNvSpPr>
              <a:spLocks/>
            </p:cNvSpPr>
            <p:nvPr/>
          </p:nvSpPr>
          <p:spPr bwMode="auto">
            <a:xfrm>
              <a:off x="0" y="0"/>
              <a:ext cx="38487" cy="7112"/>
            </a:xfrm>
            <a:custGeom>
              <a:avLst/>
              <a:gdLst>
                <a:gd name="T0" fmla="*/ 118536 w 3848735"/>
                <a:gd name="T1" fmla="*/ 0 h 711200"/>
                <a:gd name="T2" fmla="*/ 3848735 w 3848735"/>
                <a:gd name="T3" fmla="*/ 0 h 711200"/>
                <a:gd name="T4" fmla="*/ 3848735 w 3848735"/>
                <a:gd name="T5" fmla="*/ 0 h 711200"/>
                <a:gd name="T6" fmla="*/ 3848735 w 3848735"/>
                <a:gd name="T7" fmla="*/ 592664 h 711200"/>
                <a:gd name="T8" fmla="*/ 3730199 w 3848735"/>
                <a:gd name="T9" fmla="*/ 711200 h 711200"/>
                <a:gd name="T10" fmla="*/ 0 w 3848735"/>
                <a:gd name="T11" fmla="*/ 711200 h 711200"/>
                <a:gd name="T12" fmla="*/ 0 w 3848735"/>
                <a:gd name="T13" fmla="*/ 711200 h 711200"/>
                <a:gd name="T14" fmla="*/ 0 w 3848735"/>
                <a:gd name="T15" fmla="*/ 118536 h 711200"/>
                <a:gd name="T16" fmla="*/ 118536 w 3848735"/>
                <a:gd name="T17" fmla="*/ 0 h 711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48735" h="711200">
                  <a:moveTo>
                    <a:pt x="118536" y="0"/>
                  </a:moveTo>
                  <a:lnTo>
                    <a:pt x="3848735" y="0"/>
                  </a:lnTo>
                  <a:lnTo>
                    <a:pt x="3848735" y="592664"/>
                  </a:lnTo>
                  <a:cubicBezTo>
                    <a:pt x="3848735" y="658130"/>
                    <a:pt x="3795665" y="711200"/>
                    <a:pt x="3730199" y="711200"/>
                  </a:cubicBezTo>
                  <a:lnTo>
                    <a:pt x="0" y="711200"/>
                  </a:lnTo>
                  <a:lnTo>
                    <a:pt x="0" y="118536"/>
                  </a:lnTo>
                  <a:cubicBezTo>
                    <a:pt x="0" y="53070"/>
                    <a:pt x="53070" y="0"/>
                    <a:pt x="118536" y="0"/>
                  </a:cubicBezTo>
                  <a:close/>
                </a:path>
              </a:pathLst>
            </a:custGeom>
            <a:solidFill>
              <a:srgbClr val="365F91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4031" y="1769"/>
              <a:ext cx="29489" cy="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bold" pitchFamily="34" charset="0"/>
                  <a:ea typeface="Calibri" pitchFamily="34" charset="0"/>
                  <a:cs typeface="Times New Roman" pitchFamily="18" charset="0"/>
                </a:rPr>
                <a:t>Interim President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65"/>
          <p:cNvGrpSpPr>
            <a:grpSpLocks/>
          </p:cNvGrpSpPr>
          <p:nvPr/>
        </p:nvGrpSpPr>
        <p:grpSpPr bwMode="auto">
          <a:xfrm>
            <a:off x="4743450" y="2813050"/>
            <a:ext cx="1827213" cy="569913"/>
            <a:chOff x="0" y="0"/>
            <a:chExt cx="14547" cy="5702"/>
          </a:xfrm>
        </p:grpSpPr>
        <p:sp>
          <p:nvSpPr>
            <p:cNvPr id="19" name="Round Diagonal Corner Rectangle 5"/>
            <p:cNvSpPr>
              <a:spLocks/>
            </p:cNvSpPr>
            <p:nvPr/>
          </p:nvSpPr>
          <p:spPr bwMode="auto">
            <a:xfrm>
              <a:off x="0" y="0"/>
              <a:ext cx="14547" cy="5702"/>
            </a:xfrm>
            <a:custGeom>
              <a:avLst/>
              <a:gdLst>
                <a:gd name="T0" fmla="*/ 95040 w 1454785"/>
                <a:gd name="T1" fmla="*/ 0 h 570230"/>
                <a:gd name="T2" fmla="*/ 1454785 w 1454785"/>
                <a:gd name="T3" fmla="*/ 0 h 570230"/>
                <a:gd name="T4" fmla="*/ 1454785 w 1454785"/>
                <a:gd name="T5" fmla="*/ 0 h 570230"/>
                <a:gd name="T6" fmla="*/ 1454785 w 1454785"/>
                <a:gd name="T7" fmla="*/ 475190 h 570230"/>
                <a:gd name="T8" fmla="*/ 1359745 w 1454785"/>
                <a:gd name="T9" fmla="*/ 570230 h 570230"/>
                <a:gd name="T10" fmla="*/ 0 w 1454785"/>
                <a:gd name="T11" fmla="*/ 570230 h 570230"/>
                <a:gd name="T12" fmla="*/ 0 w 1454785"/>
                <a:gd name="T13" fmla="*/ 570230 h 570230"/>
                <a:gd name="T14" fmla="*/ 0 w 1454785"/>
                <a:gd name="T15" fmla="*/ 95040 h 570230"/>
                <a:gd name="T16" fmla="*/ 95040 w 145478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4785" h="570230">
                  <a:moveTo>
                    <a:pt x="95040" y="0"/>
                  </a:moveTo>
                  <a:lnTo>
                    <a:pt x="1454785" y="0"/>
                  </a:lnTo>
                  <a:lnTo>
                    <a:pt x="1454785" y="475190"/>
                  </a:lnTo>
                  <a:cubicBezTo>
                    <a:pt x="1454785" y="527679"/>
                    <a:pt x="1412234" y="570230"/>
                    <a:pt x="135974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99594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75"/>
            <p:cNvSpPr txBox="1">
              <a:spLocks noChangeArrowheads="1"/>
            </p:cNvSpPr>
            <p:nvPr/>
          </p:nvSpPr>
          <p:spPr bwMode="auto">
            <a:xfrm>
              <a:off x="78" y="623"/>
              <a:ext cx="13716" cy="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Assistant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Director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4752975" y="1708150"/>
            <a:ext cx="1830388" cy="598488"/>
            <a:chOff x="0" y="-197"/>
            <a:chExt cx="14547" cy="5997"/>
          </a:xfrm>
        </p:grpSpPr>
        <p:sp>
          <p:nvSpPr>
            <p:cNvPr id="22" name="Round Diagonal Corner Rectangle 4"/>
            <p:cNvSpPr>
              <a:spLocks/>
            </p:cNvSpPr>
            <p:nvPr/>
          </p:nvSpPr>
          <p:spPr bwMode="auto">
            <a:xfrm>
              <a:off x="0" y="98"/>
              <a:ext cx="14547" cy="5702"/>
            </a:xfrm>
            <a:custGeom>
              <a:avLst/>
              <a:gdLst>
                <a:gd name="T0" fmla="*/ 95040 w 1454785"/>
                <a:gd name="T1" fmla="*/ 0 h 570230"/>
                <a:gd name="T2" fmla="*/ 1454785 w 1454785"/>
                <a:gd name="T3" fmla="*/ 0 h 570230"/>
                <a:gd name="T4" fmla="*/ 1454785 w 1454785"/>
                <a:gd name="T5" fmla="*/ 0 h 570230"/>
                <a:gd name="T6" fmla="*/ 1454785 w 1454785"/>
                <a:gd name="T7" fmla="*/ 475190 h 570230"/>
                <a:gd name="T8" fmla="*/ 1359745 w 1454785"/>
                <a:gd name="T9" fmla="*/ 570230 h 570230"/>
                <a:gd name="T10" fmla="*/ 0 w 1454785"/>
                <a:gd name="T11" fmla="*/ 570230 h 570230"/>
                <a:gd name="T12" fmla="*/ 0 w 1454785"/>
                <a:gd name="T13" fmla="*/ 570230 h 570230"/>
                <a:gd name="T14" fmla="*/ 0 w 1454785"/>
                <a:gd name="T15" fmla="*/ 95040 h 570230"/>
                <a:gd name="T16" fmla="*/ 95040 w 145478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4785" h="570230">
                  <a:moveTo>
                    <a:pt x="95040" y="0"/>
                  </a:moveTo>
                  <a:lnTo>
                    <a:pt x="1454785" y="0"/>
                  </a:lnTo>
                  <a:lnTo>
                    <a:pt x="1454785" y="475190"/>
                  </a:lnTo>
                  <a:cubicBezTo>
                    <a:pt x="1454785" y="527679"/>
                    <a:pt x="1412234" y="570230"/>
                    <a:pt x="135974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99594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77"/>
            <p:cNvSpPr txBox="1">
              <a:spLocks noChangeArrowheads="1"/>
            </p:cNvSpPr>
            <p:nvPr/>
          </p:nvSpPr>
          <p:spPr bwMode="auto">
            <a:xfrm>
              <a:off x="196" y="-197"/>
              <a:ext cx="13716" cy="5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Director,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Grants &amp; Resource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Development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67"/>
          <p:cNvGrpSpPr>
            <a:grpSpLocks/>
          </p:cNvGrpSpPr>
          <p:nvPr/>
        </p:nvGrpSpPr>
        <p:grpSpPr bwMode="auto">
          <a:xfrm>
            <a:off x="2560638" y="1687513"/>
            <a:ext cx="1828800" cy="617537"/>
            <a:chOff x="0" y="-383"/>
            <a:chExt cx="14547" cy="6184"/>
          </a:xfrm>
        </p:grpSpPr>
        <p:sp>
          <p:nvSpPr>
            <p:cNvPr id="25" name="Round Diagonal Corner Rectangle 1"/>
            <p:cNvSpPr>
              <a:spLocks/>
            </p:cNvSpPr>
            <p:nvPr/>
          </p:nvSpPr>
          <p:spPr bwMode="auto">
            <a:xfrm>
              <a:off x="0" y="98"/>
              <a:ext cx="14547" cy="5702"/>
            </a:xfrm>
            <a:custGeom>
              <a:avLst/>
              <a:gdLst>
                <a:gd name="T0" fmla="*/ 95040 w 1454785"/>
                <a:gd name="T1" fmla="*/ 0 h 570230"/>
                <a:gd name="T2" fmla="*/ 1454785 w 1454785"/>
                <a:gd name="T3" fmla="*/ 0 h 570230"/>
                <a:gd name="T4" fmla="*/ 1454785 w 1454785"/>
                <a:gd name="T5" fmla="*/ 0 h 570230"/>
                <a:gd name="T6" fmla="*/ 1454785 w 1454785"/>
                <a:gd name="T7" fmla="*/ 475190 h 570230"/>
                <a:gd name="T8" fmla="*/ 1359745 w 1454785"/>
                <a:gd name="T9" fmla="*/ 570230 h 570230"/>
                <a:gd name="T10" fmla="*/ 0 w 1454785"/>
                <a:gd name="T11" fmla="*/ 570230 h 570230"/>
                <a:gd name="T12" fmla="*/ 0 w 1454785"/>
                <a:gd name="T13" fmla="*/ 570230 h 570230"/>
                <a:gd name="T14" fmla="*/ 0 w 1454785"/>
                <a:gd name="T15" fmla="*/ 95040 h 570230"/>
                <a:gd name="T16" fmla="*/ 95040 w 145478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4785" h="570230">
                  <a:moveTo>
                    <a:pt x="95040" y="0"/>
                  </a:moveTo>
                  <a:lnTo>
                    <a:pt x="1454785" y="0"/>
                  </a:lnTo>
                  <a:lnTo>
                    <a:pt x="1454785" y="475190"/>
                  </a:lnTo>
                  <a:cubicBezTo>
                    <a:pt x="1454785" y="527679"/>
                    <a:pt x="1412234" y="570230"/>
                    <a:pt x="135974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99594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88"/>
            <p:cNvSpPr txBox="1">
              <a:spLocks noChangeArrowheads="1"/>
            </p:cNvSpPr>
            <p:nvPr/>
          </p:nvSpPr>
          <p:spPr bwMode="auto">
            <a:xfrm>
              <a:off x="294" y="-383"/>
              <a:ext cx="13716" cy="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Dean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Institutional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Effectiveness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Straight Connector 102"/>
          <p:cNvSpPr>
            <a:spLocks noChangeShapeType="1"/>
          </p:cNvSpPr>
          <p:nvPr/>
        </p:nvSpPr>
        <p:spPr bwMode="auto">
          <a:xfrm flipV="1">
            <a:off x="1646238" y="1501775"/>
            <a:ext cx="6216650" cy="0"/>
          </a:xfrm>
          <a:prstGeom prst="line">
            <a:avLst/>
          </a:prstGeom>
          <a:noFill/>
          <a:ln w="12700">
            <a:solidFill>
              <a:srgbClr val="243F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Straight Connector 108"/>
          <p:cNvSpPr>
            <a:spLocks noChangeShapeType="1"/>
          </p:cNvSpPr>
          <p:nvPr/>
        </p:nvSpPr>
        <p:spPr bwMode="auto">
          <a:xfrm flipH="1">
            <a:off x="1646238" y="1501775"/>
            <a:ext cx="0" cy="3484563"/>
          </a:xfrm>
          <a:prstGeom prst="line">
            <a:avLst/>
          </a:prstGeom>
          <a:noFill/>
          <a:ln w="12700">
            <a:solidFill>
              <a:srgbClr val="243F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traight Connector 104"/>
          <p:cNvSpPr>
            <a:spLocks noChangeShapeType="1"/>
          </p:cNvSpPr>
          <p:nvPr/>
        </p:nvSpPr>
        <p:spPr bwMode="auto">
          <a:xfrm flipV="1">
            <a:off x="1322388" y="3152775"/>
            <a:ext cx="323850" cy="0"/>
          </a:xfrm>
          <a:prstGeom prst="line">
            <a:avLst/>
          </a:prstGeom>
          <a:noFill/>
          <a:ln w="12700">
            <a:solidFill>
              <a:srgbClr val="243F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70"/>
          <p:cNvGrpSpPr>
            <a:grpSpLocks/>
          </p:cNvGrpSpPr>
          <p:nvPr/>
        </p:nvGrpSpPr>
        <p:grpSpPr bwMode="auto">
          <a:xfrm>
            <a:off x="365125" y="1684338"/>
            <a:ext cx="1803400" cy="608012"/>
            <a:chOff x="0" y="0"/>
            <a:chExt cx="23539" cy="6080"/>
          </a:xfrm>
        </p:grpSpPr>
        <p:sp>
          <p:nvSpPr>
            <p:cNvPr id="31" name="Round Diagonal Corner Rectangle 11"/>
            <p:cNvSpPr>
              <a:spLocks/>
            </p:cNvSpPr>
            <p:nvPr/>
          </p:nvSpPr>
          <p:spPr bwMode="auto">
            <a:xfrm>
              <a:off x="0" y="196"/>
              <a:ext cx="23539" cy="5702"/>
            </a:xfrm>
            <a:custGeom>
              <a:avLst/>
              <a:gdLst>
                <a:gd name="T0" fmla="*/ 95040 w 2353945"/>
                <a:gd name="T1" fmla="*/ 0 h 570230"/>
                <a:gd name="T2" fmla="*/ 2353945 w 2353945"/>
                <a:gd name="T3" fmla="*/ 0 h 570230"/>
                <a:gd name="T4" fmla="*/ 2353945 w 2353945"/>
                <a:gd name="T5" fmla="*/ 0 h 570230"/>
                <a:gd name="T6" fmla="*/ 2353945 w 2353945"/>
                <a:gd name="T7" fmla="*/ 475190 h 570230"/>
                <a:gd name="T8" fmla="*/ 2258905 w 2353945"/>
                <a:gd name="T9" fmla="*/ 570230 h 570230"/>
                <a:gd name="T10" fmla="*/ 0 w 2353945"/>
                <a:gd name="T11" fmla="*/ 570230 h 570230"/>
                <a:gd name="T12" fmla="*/ 0 w 2353945"/>
                <a:gd name="T13" fmla="*/ 570230 h 570230"/>
                <a:gd name="T14" fmla="*/ 0 w 2353945"/>
                <a:gd name="T15" fmla="*/ 95040 h 570230"/>
                <a:gd name="T16" fmla="*/ 95040 w 235394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53945" h="570230">
                  <a:moveTo>
                    <a:pt x="95040" y="0"/>
                  </a:moveTo>
                  <a:lnTo>
                    <a:pt x="2353945" y="0"/>
                  </a:lnTo>
                  <a:lnTo>
                    <a:pt x="2353945" y="475190"/>
                  </a:lnTo>
                  <a:cubicBezTo>
                    <a:pt x="2353945" y="527679"/>
                    <a:pt x="2311394" y="570230"/>
                    <a:pt x="225890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99594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 Box 87"/>
            <p:cNvSpPr txBox="1">
              <a:spLocks noChangeArrowheads="1"/>
            </p:cNvSpPr>
            <p:nvPr/>
          </p:nvSpPr>
          <p:spPr bwMode="auto">
            <a:xfrm>
              <a:off x="589" y="0"/>
              <a:ext cx="22194" cy="6080"/>
            </a:xfrm>
            <a:prstGeom prst="rect">
              <a:avLst/>
            </a:prstGeom>
            <a:solidFill>
              <a:srgbClr val="D9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Interim Executive Vice President, Instruction &amp;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Student Services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180"/>
          <p:cNvGrpSpPr>
            <a:grpSpLocks/>
          </p:cNvGrpSpPr>
          <p:nvPr/>
        </p:nvGrpSpPr>
        <p:grpSpPr bwMode="auto">
          <a:xfrm>
            <a:off x="6948488" y="1687513"/>
            <a:ext cx="1806575" cy="608012"/>
            <a:chOff x="0" y="0"/>
            <a:chExt cx="23535" cy="6080"/>
          </a:xfrm>
        </p:grpSpPr>
        <p:sp>
          <p:nvSpPr>
            <p:cNvPr id="34" name="Round Diagonal Corner Rectangle 72"/>
            <p:cNvSpPr>
              <a:spLocks/>
            </p:cNvSpPr>
            <p:nvPr/>
          </p:nvSpPr>
          <p:spPr bwMode="auto">
            <a:xfrm>
              <a:off x="0" y="196"/>
              <a:ext cx="23535" cy="5702"/>
            </a:xfrm>
            <a:custGeom>
              <a:avLst/>
              <a:gdLst>
                <a:gd name="T0" fmla="*/ 95040 w 2353541"/>
                <a:gd name="T1" fmla="*/ 0 h 570230"/>
                <a:gd name="T2" fmla="*/ 2353541 w 2353541"/>
                <a:gd name="T3" fmla="*/ 0 h 570230"/>
                <a:gd name="T4" fmla="*/ 2353541 w 2353541"/>
                <a:gd name="T5" fmla="*/ 0 h 570230"/>
                <a:gd name="T6" fmla="*/ 2353541 w 2353541"/>
                <a:gd name="T7" fmla="*/ 475190 h 570230"/>
                <a:gd name="T8" fmla="*/ 2258501 w 2353541"/>
                <a:gd name="T9" fmla="*/ 570230 h 570230"/>
                <a:gd name="T10" fmla="*/ 0 w 2353541"/>
                <a:gd name="T11" fmla="*/ 570230 h 570230"/>
                <a:gd name="T12" fmla="*/ 0 w 2353541"/>
                <a:gd name="T13" fmla="*/ 570230 h 570230"/>
                <a:gd name="T14" fmla="*/ 0 w 2353541"/>
                <a:gd name="T15" fmla="*/ 95040 h 570230"/>
                <a:gd name="T16" fmla="*/ 95040 w 2353541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53541" h="570230">
                  <a:moveTo>
                    <a:pt x="95040" y="0"/>
                  </a:moveTo>
                  <a:lnTo>
                    <a:pt x="2353541" y="0"/>
                  </a:lnTo>
                  <a:lnTo>
                    <a:pt x="2353541" y="475190"/>
                  </a:lnTo>
                  <a:cubicBezTo>
                    <a:pt x="2353541" y="527679"/>
                    <a:pt x="2310990" y="570230"/>
                    <a:pt x="2258501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BE5F1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73"/>
            <p:cNvSpPr txBox="1">
              <a:spLocks noChangeArrowheads="1"/>
            </p:cNvSpPr>
            <p:nvPr/>
          </p:nvSpPr>
          <p:spPr bwMode="auto">
            <a:xfrm>
              <a:off x="688" y="0"/>
              <a:ext cx="22189" cy="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Vice President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Administration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155"/>
          <p:cNvGrpSpPr>
            <a:grpSpLocks/>
          </p:cNvGrpSpPr>
          <p:nvPr/>
        </p:nvGrpSpPr>
        <p:grpSpPr bwMode="auto">
          <a:xfrm>
            <a:off x="5867400" y="3703638"/>
            <a:ext cx="1454150" cy="569912"/>
            <a:chOff x="0" y="0"/>
            <a:chExt cx="14547" cy="5702"/>
          </a:xfrm>
        </p:grpSpPr>
        <p:sp>
          <p:nvSpPr>
            <p:cNvPr id="37" name="Round Diagonal Corner Rectangle 156"/>
            <p:cNvSpPr>
              <a:spLocks/>
            </p:cNvSpPr>
            <p:nvPr/>
          </p:nvSpPr>
          <p:spPr bwMode="auto">
            <a:xfrm>
              <a:off x="0" y="0"/>
              <a:ext cx="14547" cy="5702"/>
            </a:xfrm>
            <a:custGeom>
              <a:avLst/>
              <a:gdLst>
                <a:gd name="T0" fmla="*/ 95040 w 1454785"/>
                <a:gd name="T1" fmla="*/ 0 h 570230"/>
                <a:gd name="T2" fmla="*/ 1454785 w 1454785"/>
                <a:gd name="T3" fmla="*/ 0 h 570230"/>
                <a:gd name="T4" fmla="*/ 1454785 w 1454785"/>
                <a:gd name="T5" fmla="*/ 0 h 570230"/>
                <a:gd name="T6" fmla="*/ 1454785 w 1454785"/>
                <a:gd name="T7" fmla="*/ 475190 h 570230"/>
                <a:gd name="T8" fmla="*/ 1359745 w 1454785"/>
                <a:gd name="T9" fmla="*/ 570230 h 570230"/>
                <a:gd name="T10" fmla="*/ 0 w 1454785"/>
                <a:gd name="T11" fmla="*/ 570230 h 570230"/>
                <a:gd name="T12" fmla="*/ 0 w 1454785"/>
                <a:gd name="T13" fmla="*/ 570230 h 570230"/>
                <a:gd name="T14" fmla="*/ 0 w 1454785"/>
                <a:gd name="T15" fmla="*/ 95040 h 570230"/>
                <a:gd name="T16" fmla="*/ 95040 w 145478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4785" h="570230">
                  <a:moveTo>
                    <a:pt x="95040" y="0"/>
                  </a:moveTo>
                  <a:lnTo>
                    <a:pt x="1454785" y="0"/>
                  </a:lnTo>
                  <a:lnTo>
                    <a:pt x="1454785" y="475190"/>
                  </a:lnTo>
                  <a:cubicBezTo>
                    <a:pt x="1454785" y="527679"/>
                    <a:pt x="1412234" y="570230"/>
                    <a:pt x="135974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BE5F1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157"/>
            <p:cNvSpPr txBox="1">
              <a:spLocks noChangeArrowheads="1"/>
            </p:cNvSpPr>
            <p:nvPr/>
          </p:nvSpPr>
          <p:spPr bwMode="auto">
            <a:xfrm>
              <a:off x="393" y="688"/>
              <a:ext cx="13716" cy="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Director,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Technology Services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160"/>
          <p:cNvGrpSpPr>
            <a:grpSpLocks/>
          </p:cNvGrpSpPr>
          <p:nvPr/>
        </p:nvGrpSpPr>
        <p:grpSpPr bwMode="auto">
          <a:xfrm>
            <a:off x="7700963" y="2789238"/>
            <a:ext cx="1454150" cy="619125"/>
            <a:chOff x="0" y="-98"/>
            <a:chExt cx="14547" cy="6189"/>
          </a:xfrm>
        </p:grpSpPr>
        <p:sp>
          <p:nvSpPr>
            <p:cNvPr id="40" name="Round Diagonal Corner Rectangle 161"/>
            <p:cNvSpPr>
              <a:spLocks/>
            </p:cNvSpPr>
            <p:nvPr/>
          </p:nvSpPr>
          <p:spPr bwMode="auto">
            <a:xfrm>
              <a:off x="0" y="0"/>
              <a:ext cx="14547" cy="5702"/>
            </a:xfrm>
            <a:custGeom>
              <a:avLst/>
              <a:gdLst>
                <a:gd name="T0" fmla="*/ 95040 w 1454785"/>
                <a:gd name="T1" fmla="*/ 0 h 570230"/>
                <a:gd name="T2" fmla="*/ 1454785 w 1454785"/>
                <a:gd name="T3" fmla="*/ 0 h 570230"/>
                <a:gd name="T4" fmla="*/ 1454785 w 1454785"/>
                <a:gd name="T5" fmla="*/ 0 h 570230"/>
                <a:gd name="T6" fmla="*/ 1454785 w 1454785"/>
                <a:gd name="T7" fmla="*/ 475190 h 570230"/>
                <a:gd name="T8" fmla="*/ 1359745 w 1454785"/>
                <a:gd name="T9" fmla="*/ 570230 h 570230"/>
                <a:gd name="T10" fmla="*/ 0 w 1454785"/>
                <a:gd name="T11" fmla="*/ 570230 h 570230"/>
                <a:gd name="T12" fmla="*/ 0 w 1454785"/>
                <a:gd name="T13" fmla="*/ 570230 h 570230"/>
                <a:gd name="T14" fmla="*/ 0 w 1454785"/>
                <a:gd name="T15" fmla="*/ 95040 h 570230"/>
                <a:gd name="T16" fmla="*/ 95040 w 145478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4785" h="570230">
                  <a:moveTo>
                    <a:pt x="95040" y="0"/>
                  </a:moveTo>
                  <a:lnTo>
                    <a:pt x="1454785" y="0"/>
                  </a:lnTo>
                  <a:lnTo>
                    <a:pt x="1454785" y="475190"/>
                  </a:lnTo>
                  <a:cubicBezTo>
                    <a:pt x="1454785" y="527679"/>
                    <a:pt x="1412234" y="570230"/>
                    <a:pt x="135974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BE5F1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162"/>
            <p:cNvSpPr txBox="1">
              <a:spLocks noChangeArrowheads="1"/>
            </p:cNvSpPr>
            <p:nvPr/>
          </p:nvSpPr>
          <p:spPr bwMode="auto">
            <a:xfrm>
              <a:off x="340" y="-98"/>
              <a:ext cx="13716" cy="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Director,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Facilities, M&amp;O,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Custodial, Construction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163"/>
          <p:cNvGrpSpPr>
            <a:grpSpLocks/>
          </p:cNvGrpSpPr>
          <p:nvPr/>
        </p:nvGrpSpPr>
        <p:grpSpPr bwMode="auto">
          <a:xfrm>
            <a:off x="7683500" y="3703638"/>
            <a:ext cx="1454150" cy="569912"/>
            <a:chOff x="0" y="0"/>
            <a:chExt cx="14547" cy="5702"/>
          </a:xfrm>
        </p:grpSpPr>
        <p:sp>
          <p:nvSpPr>
            <p:cNvPr id="43" name="Round Diagonal Corner Rectangle 164"/>
            <p:cNvSpPr>
              <a:spLocks/>
            </p:cNvSpPr>
            <p:nvPr/>
          </p:nvSpPr>
          <p:spPr bwMode="auto">
            <a:xfrm>
              <a:off x="0" y="0"/>
              <a:ext cx="14547" cy="5702"/>
            </a:xfrm>
            <a:custGeom>
              <a:avLst/>
              <a:gdLst>
                <a:gd name="T0" fmla="*/ 95040 w 1454785"/>
                <a:gd name="T1" fmla="*/ 0 h 570230"/>
                <a:gd name="T2" fmla="*/ 1454785 w 1454785"/>
                <a:gd name="T3" fmla="*/ 0 h 570230"/>
                <a:gd name="T4" fmla="*/ 1454785 w 1454785"/>
                <a:gd name="T5" fmla="*/ 0 h 570230"/>
                <a:gd name="T6" fmla="*/ 1454785 w 1454785"/>
                <a:gd name="T7" fmla="*/ 475190 h 570230"/>
                <a:gd name="T8" fmla="*/ 1359745 w 1454785"/>
                <a:gd name="T9" fmla="*/ 570230 h 570230"/>
                <a:gd name="T10" fmla="*/ 0 w 1454785"/>
                <a:gd name="T11" fmla="*/ 570230 h 570230"/>
                <a:gd name="T12" fmla="*/ 0 w 1454785"/>
                <a:gd name="T13" fmla="*/ 570230 h 570230"/>
                <a:gd name="T14" fmla="*/ 0 w 1454785"/>
                <a:gd name="T15" fmla="*/ 95040 h 570230"/>
                <a:gd name="T16" fmla="*/ 95040 w 145478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4785" h="570230">
                  <a:moveTo>
                    <a:pt x="95040" y="0"/>
                  </a:moveTo>
                  <a:lnTo>
                    <a:pt x="1454785" y="0"/>
                  </a:lnTo>
                  <a:lnTo>
                    <a:pt x="1454785" y="475190"/>
                  </a:lnTo>
                  <a:cubicBezTo>
                    <a:pt x="1454785" y="527679"/>
                    <a:pt x="1412234" y="570230"/>
                    <a:pt x="135974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BE5F1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Text Box 165"/>
            <p:cNvSpPr txBox="1">
              <a:spLocks noChangeArrowheads="1"/>
            </p:cNvSpPr>
            <p:nvPr/>
          </p:nvSpPr>
          <p:spPr bwMode="auto">
            <a:xfrm>
              <a:off x="491" y="491"/>
              <a:ext cx="13716" cy="4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Campus Business Office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166"/>
          <p:cNvGrpSpPr>
            <a:grpSpLocks/>
          </p:cNvGrpSpPr>
          <p:nvPr/>
        </p:nvGrpSpPr>
        <p:grpSpPr bwMode="auto">
          <a:xfrm>
            <a:off x="5873750" y="4606925"/>
            <a:ext cx="1454150" cy="569913"/>
            <a:chOff x="0" y="0"/>
            <a:chExt cx="14547" cy="5702"/>
          </a:xfrm>
        </p:grpSpPr>
        <p:sp>
          <p:nvSpPr>
            <p:cNvPr id="46" name="Round Diagonal Corner Rectangle 167"/>
            <p:cNvSpPr>
              <a:spLocks/>
            </p:cNvSpPr>
            <p:nvPr/>
          </p:nvSpPr>
          <p:spPr bwMode="auto">
            <a:xfrm>
              <a:off x="0" y="0"/>
              <a:ext cx="14547" cy="5702"/>
            </a:xfrm>
            <a:custGeom>
              <a:avLst/>
              <a:gdLst>
                <a:gd name="T0" fmla="*/ 95040 w 1454785"/>
                <a:gd name="T1" fmla="*/ 0 h 570230"/>
                <a:gd name="T2" fmla="*/ 1454785 w 1454785"/>
                <a:gd name="T3" fmla="*/ 0 h 570230"/>
                <a:gd name="T4" fmla="*/ 1454785 w 1454785"/>
                <a:gd name="T5" fmla="*/ 0 h 570230"/>
                <a:gd name="T6" fmla="*/ 1454785 w 1454785"/>
                <a:gd name="T7" fmla="*/ 475190 h 570230"/>
                <a:gd name="T8" fmla="*/ 1359745 w 1454785"/>
                <a:gd name="T9" fmla="*/ 570230 h 570230"/>
                <a:gd name="T10" fmla="*/ 0 w 1454785"/>
                <a:gd name="T11" fmla="*/ 570230 h 570230"/>
                <a:gd name="T12" fmla="*/ 0 w 1454785"/>
                <a:gd name="T13" fmla="*/ 570230 h 570230"/>
                <a:gd name="T14" fmla="*/ 0 w 1454785"/>
                <a:gd name="T15" fmla="*/ 95040 h 570230"/>
                <a:gd name="T16" fmla="*/ 95040 w 145478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4785" h="570230">
                  <a:moveTo>
                    <a:pt x="95040" y="0"/>
                  </a:moveTo>
                  <a:lnTo>
                    <a:pt x="1454785" y="0"/>
                  </a:lnTo>
                  <a:lnTo>
                    <a:pt x="1454785" y="475190"/>
                  </a:lnTo>
                  <a:cubicBezTo>
                    <a:pt x="1454785" y="527679"/>
                    <a:pt x="1412234" y="570230"/>
                    <a:pt x="135974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BE5F1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168"/>
            <p:cNvSpPr txBox="1">
              <a:spLocks noChangeArrowheads="1"/>
            </p:cNvSpPr>
            <p:nvPr/>
          </p:nvSpPr>
          <p:spPr bwMode="auto">
            <a:xfrm>
              <a:off x="491" y="491"/>
              <a:ext cx="13716" cy="4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Director,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Bookstore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136"/>
          <p:cNvGrpSpPr>
            <a:grpSpLocks/>
          </p:cNvGrpSpPr>
          <p:nvPr/>
        </p:nvGrpSpPr>
        <p:grpSpPr bwMode="auto">
          <a:xfrm>
            <a:off x="9525" y="3698875"/>
            <a:ext cx="1454150" cy="569913"/>
            <a:chOff x="0" y="0"/>
            <a:chExt cx="14547" cy="5702"/>
          </a:xfrm>
        </p:grpSpPr>
        <p:sp>
          <p:nvSpPr>
            <p:cNvPr id="49" name="Round Diagonal Corner Rectangle 137"/>
            <p:cNvSpPr>
              <a:spLocks/>
            </p:cNvSpPr>
            <p:nvPr/>
          </p:nvSpPr>
          <p:spPr bwMode="auto">
            <a:xfrm>
              <a:off x="0" y="0"/>
              <a:ext cx="14547" cy="5702"/>
            </a:xfrm>
            <a:custGeom>
              <a:avLst/>
              <a:gdLst>
                <a:gd name="T0" fmla="*/ 95040 w 1454785"/>
                <a:gd name="T1" fmla="*/ 0 h 570230"/>
                <a:gd name="T2" fmla="*/ 1454785 w 1454785"/>
                <a:gd name="T3" fmla="*/ 0 h 570230"/>
                <a:gd name="T4" fmla="*/ 1454785 w 1454785"/>
                <a:gd name="T5" fmla="*/ 0 h 570230"/>
                <a:gd name="T6" fmla="*/ 1454785 w 1454785"/>
                <a:gd name="T7" fmla="*/ 475190 h 570230"/>
                <a:gd name="T8" fmla="*/ 1359745 w 1454785"/>
                <a:gd name="T9" fmla="*/ 570230 h 570230"/>
                <a:gd name="T10" fmla="*/ 0 w 1454785"/>
                <a:gd name="T11" fmla="*/ 570230 h 570230"/>
                <a:gd name="T12" fmla="*/ 0 w 1454785"/>
                <a:gd name="T13" fmla="*/ 570230 h 570230"/>
                <a:gd name="T14" fmla="*/ 0 w 1454785"/>
                <a:gd name="T15" fmla="*/ 95040 h 570230"/>
                <a:gd name="T16" fmla="*/ 95040 w 145478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4785" h="570230">
                  <a:moveTo>
                    <a:pt x="95040" y="0"/>
                  </a:moveTo>
                  <a:lnTo>
                    <a:pt x="1454785" y="0"/>
                  </a:lnTo>
                  <a:lnTo>
                    <a:pt x="1454785" y="475190"/>
                  </a:lnTo>
                  <a:cubicBezTo>
                    <a:pt x="1454785" y="527679"/>
                    <a:pt x="1412234" y="570230"/>
                    <a:pt x="135974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BE5F1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 Box 138"/>
            <p:cNvSpPr txBox="1">
              <a:spLocks noChangeArrowheads="1"/>
            </p:cNvSpPr>
            <p:nvPr/>
          </p:nvSpPr>
          <p:spPr bwMode="auto">
            <a:xfrm>
              <a:off x="491" y="491"/>
              <a:ext cx="13716" cy="4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Dean Instruction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142"/>
          <p:cNvGrpSpPr>
            <a:grpSpLocks/>
          </p:cNvGrpSpPr>
          <p:nvPr/>
        </p:nvGrpSpPr>
        <p:grpSpPr bwMode="auto">
          <a:xfrm>
            <a:off x="-3175" y="4613275"/>
            <a:ext cx="1454150" cy="569913"/>
            <a:chOff x="0" y="0"/>
            <a:chExt cx="14547" cy="5702"/>
          </a:xfrm>
        </p:grpSpPr>
        <p:sp>
          <p:nvSpPr>
            <p:cNvPr id="52" name="Round Diagonal Corner Rectangle 143"/>
            <p:cNvSpPr>
              <a:spLocks/>
            </p:cNvSpPr>
            <p:nvPr/>
          </p:nvSpPr>
          <p:spPr bwMode="auto">
            <a:xfrm>
              <a:off x="0" y="0"/>
              <a:ext cx="14547" cy="5702"/>
            </a:xfrm>
            <a:custGeom>
              <a:avLst/>
              <a:gdLst>
                <a:gd name="T0" fmla="*/ 95040 w 1454785"/>
                <a:gd name="T1" fmla="*/ 0 h 570230"/>
                <a:gd name="T2" fmla="*/ 1454785 w 1454785"/>
                <a:gd name="T3" fmla="*/ 0 h 570230"/>
                <a:gd name="T4" fmla="*/ 1454785 w 1454785"/>
                <a:gd name="T5" fmla="*/ 0 h 570230"/>
                <a:gd name="T6" fmla="*/ 1454785 w 1454785"/>
                <a:gd name="T7" fmla="*/ 475190 h 570230"/>
                <a:gd name="T8" fmla="*/ 1359745 w 1454785"/>
                <a:gd name="T9" fmla="*/ 570230 h 570230"/>
                <a:gd name="T10" fmla="*/ 0 w 1454785"/>
                <a:gd name="T11" fmla="*/ 570230 h 570230"/>
                <a:gd name="T12" fmla="*/ 0 w 1454785"/>
                <a:gd name="T13" fmla="*/ 570230 h 570230"/>
                <a:gd name="T14" fmla="*/ 0 w 1454785"/>
                <a:gd name="T15" fmla="*/ 95040 h 570230"/>
                <a:gd name="T16" fmla="*/ 95040 w 145478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4785" h="570230">
                  <a:moveTo>
                    <a:pt x="95040" y="0"/>
                  </a:moveTo>
                  <a:lnTo>
                    <a:pt x="1454785" y="0"/>
                  </a:lnTo>
                  <a:lnTo>
                    <a:pt x="1454785" y="475190"/>
                  </a:lnTo>
                  <a:cubicBezTo>
                    <a:pt x="1454785" y="527679"/>
                    <a:pt x="1412234" y="570230"/>
                    <a:pt x="135974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BE5F1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Text Box 144"/>
            <p:cNvSpPr txBox="1">
              <a:spLocks noChangeArrowheads="1"/>
            </p:cNvSpPr>
            <p:nvPr/>
          </p:nvSpPr>
          <p:spPr bwMode="auto">
            <a:xfrm>
              <a:off x="491" y="491"/>
              <a:ext cx="13716" cy="4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Dean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Student Services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182"/>
          <p:cNvGrpSpPr>
            <a:grpSpLocks/>
          </p:cNvGrpSpPr>
          <p:nvPr/>
        </p:nvGrpSpPr>
        <p:grpSpPr bwMode="auto">
          <a:xfrm>
            <a:off x="9525" y="2784475"/>
            <a:ext cx="1454150" cy="569913"/>
            <a:chOff x="0" y="0"/>
            <a:chExt cx="14547" cy="5702"/>
          </a:xfrm>
        </p:grpSpPr>
        <p:sp>
          <p:nvSpPr>
            <p:cNvPr id="55" name="Round Diagonal Corner Rectangle 183"/>
            <p:cNvSpPr>
              <a:spLocks/>
            </p:cNvSpPr>
            <p:nvPr/>
          </p:nvSpPr>
          <p:spPr bwMode="auto">
            <a:xfrm>
              <a:off x="0" y="0"/>
              <a:ext cx="14547" cy="5702"/>
            </a:xfrm>
            <a:custGeom>
              <a:avLst/>
              <a:gdLst>
                <a:gd name="T0" fmla="*/ 95040 w 1454785"/>
                <a:gd name="T1" fmla="*/ 0 h 570230"/>
                <a:gd name="T2" fmla="*/ 1454785 w 1454785"/>
                <a:gd name="T3" fmla="*/ 0 h 570230"/>
                <a:gd name="T4" fmla="*/ 1454785 w 1454785"/>
                <a:gd name="T5" fmla="*/ 0 h 570230"/>
                <a:gd name="T6" fmla="*/ 1454785 w 1454785"/>
                <a:gd name="T7" fmla="*/ 475190 h 570230"/>
                <a:gd name="T8" fmla="*/ 1359745 w 1454785"/>
                <a:gd name="T9" fmla="*/ 570230 h 570230"/>
                <a:gd name="T10" fmla="*/ 0 w 1454785"/>
                <a:gd name="T11" fmla="*/ 570230 h 570230"/>
                <a:gd name="T12" fmla="*/ 0 w 1454785"/>
                <a:gd name="T13" fmla="*/ 570230 h 570230"/>
                <a:gd name="T14" fmla="*/ 0 w 1454785"/>
                <a:gd name="T15" fmla="*/ 95040 h 570230"/>
                <a:gd name="T16" fmla="*/ 95040 w 145478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4785" h="570230">
                  <a:moveTo>
                    <a:pt x="95040" y="0"/>
                  </a:moveTo>
                  <a:lnTo>
                    <a:pt x="1454785" y="0"/>
                  </a:lnTo>
                  <a:lnTo>
                    <a:pt x="1454785" y="475190"/>
                  </a:lnTo>
                  <a:cubicBezTo>
                    <a:pt x="1454785" y="527679"/>
                    <a:pt x="1412234" y="570230"/>
                    <a:pt x="135974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99594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 Box 184"/>
            <p:cNvSpPr txBox="1">
              <a:spLocks noChangeArrowheads="1"/>
            </p:cNvSpPr>
            <p:nvPr/>
          </p:nvSpPr>
          <p:spPr bwMode="auto">
            <a:xfrm>
              <a:off x="393" y="688"/>
              <a:ext cx="13716" cy="4851"/>
            </a:xfrm>
            <a:prstGeom prst="rect">
              <a:avLst/>
            </a:prstGeom>
            <a:solidFill>
              <a:srgbClr val="D9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Interim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Executive Dean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185"/>
          <p:cNvGrpSpPr>
            <a:grpSpLocks/>
          </p:cNvGrpSpPr>
          <p:nvPr/>
        </p:nvGrpSpPr>
        <p:grpSpPr bwMode="auto">
          <a:xfrm>
            <a:off x="1803400" y="3702050"/>
            <a:ext cx="1454150" cy="569913"/>
            <a:chOff x="0" y="0"/>
            <a:chExt cx="14547" cy="5702"/>
          </a:xfrm>
        </p:grpSpPr>
        <p:sp>
          <p:nvSpPr>
            <p:cNvPr id="58" name="Round Diagonal Corner Rectangle 186"/>
            <p:cNvSpPr>
              <a:spLocks/>
            </p:cNvSpPr>
            <p:nvPr/>
          </p:nvSpPr>
          <p:spPr bwMode="auto">
            <a:xfrm>
              <a:off x="0" y="0"/>
              <a:ext cx="14547" cy="5702"/>
            </a:xfrm>
            <a:custGeom>
              <a:avLst/>
              <a:gdLst>
                <a:gd name="T0" fmla="*/ 95040 w 1454785"/>
                <a:gd name="T1" fmla="*/ 0 h 570230"/>
                <a:gd name="T2" fmla="*/ 1454785 w 1454785"/>
                <a:gd name="T3" fmla="*/ 0 h 570230"/>
                <a:gd name="T4" fmla="*/ 1454785 w 1454785"/>
                <a:gd name="T5" fmla="*/ 0 h 570230"/>
                <a:gd name="T6" fmla="*/ 1454785 w 1454785"/>
                <a:gd name="T7" fmla="*/ 475190 h 570230"/>
                <a:gd name="T8" fmla="*/ 1359745 w 1454785"/>
                <a:gd name="T9" fmla="*/ 570230 h 570230"/>
                <a:gd name="T10" fmla="*/ 0 w 1454785"/>
                <a:gd name="T11" fmla="*/ 570230 h 570230"/>
                <a:gd name="T12" fmla="*/ 0 w 1454785"/>
                <a:gd name="T13" fmla="*/ 570230 h 570230"/>
                <a:gd name="T14" fmla="*/ 0 w 1454785"/>
                <a:gd name="T15" fmla="*/ 95040 h 570230"/>
                <a:gd name="T16" fmla="*/ 95040 w 145478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4785" h="570230">
                  <a:moveTo>
                    <a:pt x="95040" y="0"/>
                  </a:moveTo>
                  <a:lnTo>
                    <a:pt x="1454785" y="0"/>
                  </a:lnTo>
                  <a:lnTo>
                    <a:pt x="1454785" y="475190"/>
                  </a:lnTo>
                  <a:cubicBezTo>
                    <a:pt x="1454785" y="527679"/>
                    <a:pt x="1412234" y="570230"/>
                    <a:pt x="135974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BE5F1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Text Box 187"/>
            <p:cNvSpPr txBox="1">
              <a:spLocks noChangeArrowheads="1"/>
            </p:cNvSpPr>
            <p:nvPr/>
          </p:nvSpPr>
          <p:spPr bwMode="auto">
            <a:xfrm>
              <a:off x="491" y="491"/>
              <a:ext cx="13716" cy="4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Dean Instruction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188"/>
          <p:cNvGrpSpPr>
            <a:grpSpLocks/>
          </p:cNvGrpSpPr>
          <p:nvPr/>
        </p:nvGrpSpPr>
        <p:grpSpPr bwMode="auto">
          <a:xfrm>
            <a:off x="1846263" y="4621213"/>
            <a:ext cx="1454150" cy="569912"/>
            <a:chOff x="0" y="0"/>
            <a:chExt cx="14547" cy="5702"/>
          </a:xfrm>
        </p:grpSpPr>
        <p:sp>
          <p:nvSpPr>
            <p:cNvPr id="61" name="Round Diagonal Corner Rectangle 189"/>
            <p:cNvSpPr>
              <a:spLocks/>
            </p:cNvSpPr>
            <p:nvPr/>
          </p:nvSpPr>
          <p:spPr bwMode="auto">
            <a:xfrm>
              <a:off x="0" y="0"/>
              <a:ext cx="14547" cy="5702"/>
            </a:xfrm>
            <a:custGeom>
              <a:avLst/>
              <a:gdLst>
                <a:gd name="T0" fmla="*/ 95040 w 1454785"/>
                <a:gd name="T1" fmla="*/ 0 h 570230"/>
                <a:gd name="T2" fmla="*/ 1454785 w 1454785"/>
                <a:gd name="T3" fmla="*/ 0 h 570230"/>
                <a:gd name="T4" fmla="*/ 1454785 w 1454785"/>
                <a:gd name="T5" fmla="*/ 0 h 570230"/>
                <a:gd name="T6" fmla="*/ 1454785 w 1454785"/>
                <a:gd name="T7" fmla="*/ 475190 h 570230"/>
                <a:gd name="T8" fmla="*/ 1359745 w 1454785"/>
                <a:gd name="T9" fmla="*/ 570230 h 570230"/>
                <a:gd name="T10" fmla="*/ 0 w 1454785"/>
                <a:gd name="T11" fmla="*/ 570230 h 570230"/>
                <a:gd name="T12" fmla="*/ 0 w 1454785"/>
                <a:gd name="T13" fmla="*/ 570230 h 570230"/>
                <a:gd name="T14" fmla="*/ 0 w 1454785"/>
                <a:gd name="T15" fmla="*/ 95040 h 570230"/>
                <a:gd name="T16" fmla="*/ 95040 w 145478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4785" h="570230">
                  <a:moveTo>
                    <a:pt x="95040" y="0"/>
                  </a:moveTo>
                  <a:lnTo>
                    <a:pt x="1454785" y="0"/>
                  </a:lnTo>
                  <a:lnTo>
                    <a:pt x="1454785" y="475190"/>
                  </a:lnTo>
                  <a:cubicBezTo>
                    <a:pt x="1454785" y="527679"/>
                    <a:pt x="1412234" y="570230"/>
                    <a:pt x="135974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BE5F1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190"/>
            <p:cNvSpPr txBox="1">
              <a:spLocks noChangeArrowheads="1"/>
            </p:cNvSpPr>
            <p:nvPr/>
          </p:nvSpPr>
          <p:spPr bwMode="auto">
            <a:xfrm>
              <a:off x="491" y="491"/>
              <a:ext cx="13716" cy="4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Dean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Student Services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12"/>
          <p:cNvGrpSpPr>
            <a:grpSpLocks/>
          </p:cNvGrpSpPr>
          <p:nvPr/>
        </p:nvGrpSpPr>
        <p:grpSpPr bwMode="auto">
          <a:xfrm>
            <a:off x="7685088" y="4606925"/>
            <a:ext cx="1454150" cy="569913"/>
            <a:chOff x="0" y="0"/>
            <a:chExt cx="14547" cy="5702"/>
          </a:xfrm>
        </p:grpSpPr>
        <p:sp>
          <p:nvSpPr>
            <p:cNvPr id="64" name="Round Diagonal Corner Rectangle 13"/>
            <p:cNvSpPr>
              <a:spLocks/>
            </p:cNvSpPr>
            <p:nvPr/>
          </p:nvSpPr>
          <p:spPr bwMode="auto">
            <a:xfrm>
              <a:off x="0" y="0"/>
              <a:ext cx="14547" cy="5702"/>
            </a:xfrm>
            <a:custGeom>
              <a:avLst/>
              <a:gdLst>
                <a:gd name="T0" fmla="*/ 95040 w 1454785"/>
                <a:gd name="T1" fmla="*/ 0 h 570230"/>
                <a:gd name="T2" fmla="*/ 1454785 w 1454785"/>
                <a:gd name="T3" fmla="*/ 0 h 570230"/>
                <a:gd name="T4" fmla="*/ 1454785 w 1454785"/>
                <a:gd name="T5" fmla="*/ 0 h 570230"/>
                <a:gd name="T6" fmla="*/ 1454785 w 1454785"/>
                <a:gd name="T7" fmla="*/ 475190 h 570230"/>
                <a:gd name="T8" fmla="*/ 1359745 w 1454785"/>
                <a:gd name="T9" fmla="*/ 570230 h 570230"/>
                <a:gd name="T10" fmla="*/ 0 w 1454785"/>
                <a:gd name="T11" fmla="*/ 570230 h 570230"/>
                <a:gd name="T12" fmla="*/ 0 w 1454785"/>
                <a:gd name="T13" fmla="*/ 570230 h 570230"/>
                <a:gd name="T14" fmla="*/ 0 w 1454785"/>
                <a:gd name="T15" fmla="*/ 95040 h 570230"/>
                <a:gd name="T16" fmla="*/ 95040 w 145478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4785" h="570230">
                  <a:moveTo>
                    <a:pt x="95040" y="0"/>
                  </a:moveTo>
                  <a:lnTo>
                    <a:pt x="1454785" y="0"/>
                  </a:lnTo>
                  <a:lnTo>
                    <a:pt x="1454785" y="475190"/>
                  </a:lnTo>
                  <a:cubicBezTo>
                    <a:pt x="1454785" y="527679"/>
                    <a:pt x="1412234" y="570230"/>
                    <a:pt x="135974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BE5F1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491" y="491"/>
              <a:ext cx="13716" cy="4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Supervisor,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Food Services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2"/>
          <p:cNvGrpSpPr>
            <a:grpSpLocks/>
          </p:cNvGrpSpPr>
          <p:nvPr/>
        </p:nvGrpSpPr>
        <p:grpSpPr bwMode="auto">
          <a:xfrm>
            <a:off x="7678738" y="5524500"/>
            <a:ext cx="1454150" cy="569913"/>
            <a:chOff x="0" y="0"/>
            <a:chExt cx="14547" cy="5702"/>
          </a:xfrm>
        </p:grpSpPr>
        <p:sp>
          <p:nvSpPr>
            <p:cNvPr id="67" name="Round Diagonal Corner Rectangle 7"/>
            <p:cNvSpPr>
              <a:spLocks/>
            </p:cNvSpPr>
            <p:nvPr/>
          </p:nvSpPr>
          <p:spPr bwMode="auto">
            <a:xfrm>
              <a:off x="0" y="0"/>
              <a:ext cx="14547" cy="5702"/>
            </a:xfrm>
            <a:custGeom>
              <a:avLst/>
              <a:gdLst>
                <a:gd name="T0" fmla="*/ 95040 w 1454785"/>
                <a:gd name="T1" fmla="*/ 0 h 570230"/>
                <a:gd name="T2" fmla="*/ 1454785 w 1454785"/>
                <a:gd name="T3" fmla="*/ 0 h 570230"/>
                <a:gd name="T4" fmla="*/ 1454785 w 1454785"/>
                <a:gd name="T5" fmla="*/ 0 h 570230"/>
                <a:gd name="T6" fmla="*/ 1454785 w 1454785"/>
                <a:gd name="T7" fmla="*/ 475190 h 570230"/>
                <a:gd name="T8" fmla="*/ 1359745 w 1454785"/>
                <a:gd name="T9" fmla="*/ 570230 h 570230"/>
                <a:gd name="T10" fmla="*/ 0 w 1454785"/>
                <a:gd name="T11" fmla="*/ 570230 h 570230"/>
                <a:gd name="T12" fmla="*/ 0 w 1454785"/>
                <a:gd name="T13" fmla="*/ 570230 h 570230"/>
                <a:gd name="T14" fmla="*/ 0 w 1454785"/>
                <a:gd name="T15" fmla="*/ 95040 h 570230"/>
                <a:gd name="T16" fmla="*/ 95040 w 1454785"/>
                <a:gd name="T17" fmla="*/ 0 h 570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4785" h="570230">
                  <a:moveTo>
                    <a:pt x="95040" y="0"/>
                  </a:moveTo>
                  <a:lnTo>
                    <a:pt x="1454785" y="0"/>
                  </a:lnTo>
                  <a:lnTo>
                    <a:pt x="1454785" y="475190"/>
                  </a:lnTo>
                  <a:cubicBezTo>
                    <a:pt x="1454785" y="527679"/>
                    <a:pt x="1412234" y="570230"/>
                    <a:pt x="1359745" y="570230"/>
                  </a:cubicBezTo>
                  <a:lnTo>
                    <a:pt x="0" y="570230"/>
                  </a:ln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99594"/>
            </a:solidFill>
            <a:ln w="9525">
              <a:solidFill>
                <a:srgbClr val="0F243E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Text Box 8"/>
            <p:cNvSpPr txBox="1">
              <a:spLocks noChangeArrowheads="1"/>
            </p:cNvSpPr>
            <p:nvPr/>
          </p:nvSpPr>
          <p:spPr bwMode="auto">
            <a:xfrm>
              <a:off x="491" y="491"/>
              <a:ext cx="13716" cy="4852"/>
            </a:xfrm>
            <a:prstGeom prst="rect">
              <a:avLst/>
            </a:prstGeom>
            <a:solidFill>
              <a:srgbClr val="D9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Director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ea typeface="Calibri" pitchFamily="34" charset="0"/>
                  <a:cs typeface="Segoe UI" pitchFamily="34" charset="0"/>
                </a:rPr>
                <a:t>Aquatics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" name="Rectangle 8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22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Organizational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Rebeccah</a:t>
            </a:r>
            <a:r>
              <a:rPr lang="en-US" dirty="0" smtClean="0"/>
              <a:t> Warren-</a:t>
            </a:r>
            <a:r>
              <a:rPr lang="en-US" dirty="0" err="1" smtClean="0"/>
              <a:t>Marlatt</a:t>
            </a:r>
            <a:r>
              <a:rPr lang="en-US" dirty="0" smtClean="0"/>
              <a:t> – Interim Exec VP of Instruction and Student Services</a:t>
            </a:r>
          </a:p>
          <a:p>
            <a:r>
              <a:rPr lang="en-US" dirty="0" smtClean="0"/>
              <a:t>Rick </a:t>
            </a:r>
            <a:r>
              <a:rPr lang="en-US" dirty="0" err="1" smtClean="0"/>
              <a:t>Hogrefe</a:t>
            </a:r>
            <a:r>
              <a:rPr lang="en-US" dirty="0" smtClean="0"/>
              <a:t> – Interim Exec Dean</a:t>
            </a:r>
          </a:p>
          <a:p>
            <a:pPr lvl="1"/>
            <a:r>
              <a:rPr lang="en-US" dirty="0" smtClean="0"/>
              <a:t>Keeps the Arts and Sciences Division</a:t>
            </a:r>
          </a:p>
          <a:p>
            <a:pPr lvl="1"/>
            <a:r>
              <a:rPr lang="en-US" dirty="0" smtClean="0"/>
              <a:t>Adds Curriculum and Scheduling</a:t>
            </a:r>
          </a:p>
          <a:p>
            <a:r>
              <a:rPr lang="en-US" dirty="0" smtClean="0"/>
              <a:t>Keith </a:t>
            </a:r>
            <a:r>
              <a:rPr lang="en-US" dirty="0" err="1" smtClean="0"/>
              <a:t>Wurtz</a:t>
            </a:r>
            <a:r>
              <a:rPr lang="en-US" dirty="0" smtClean="0"/>
              <a:t> – Dean of Institutional Effectiveness</a:t>
            </a:r>
          </a:p>
          <a:p>
            <a:r>
              <a:rPr lang="en-US" dirty="0" smtClean="0"/>
              <a:t>Karen Childers – Director of Grants and Resource Development</a:t>
            </a:r>
          </a:p>
          <a:p>
            <a:r>
              <a:rPr lang="en-US" dirty="0" smtClean="0"/>
              <a:t>Larry Cook – Director of Facilities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143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Congratulations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6711"/>
            <a:ext cx="8691594" cy="5065089"/>
          </a:xfrm>
        </p:spPr>
        <p:txBody>
          <a:bodyPr>
            <a:normAutofit/>
          </a:bodyPr>
          <a:lstStyle/>
          <a:p>
            <a:r>
              <a:rPr lang="en-US" dirty="0" smtClean="0"/>
              <a:t>Steve Rush – Reclassified as A&amp;R Specialist</a:t>
            </a:r>
          </a:p>
          <a:p>
            <a:r>
              <a:rPr lang="en-US" dirty="0" smtClean="0"/>
              <a:t>Michelle Riggs – Reclassified as Research Analyst</a:t>
            </a:r>
          </a:p>
          <a:p>
            <a:r>
              <a:rPr lang="en-US" dirty="0" smtClean="0"/>
              <a:t>Michelle </a:t>
            </a:r>
            <a:r>
              <a:rPr lang="en-US" dirty="0" err="1" smtClean="0"/>
              <a:t>Tinoco</a:t>
            </a:r>
            <a:r>
              <a:rPr lang="en-US" dirty="0" smtClean="0"/>
              <a:t> – A&amp;R Technician</a:t>
            </a:r>
          </a:p>
          <a:p>
            <a:r>
              <a:rPr lang="en-US" dirty="0" err="1" smtClean="0"/>
              <a:t>Breanna</a:t>
            </a:r>
            <a:r>
              <a:rPr lang="en-US" dirty="0" smtClean="0"/>
              <a:t> Andrews – ASL Faculty</a:t>
            </a:r>
          </a:p>
          <a:p>
            <a:r>
              <a:rPr lang="en-US" dirty="0" smtClean="0"/>
              <a:t>Dean Papas – English Faculty</a:t>
            </a:r>
          </a:p>
          <a:p>
            <a:r>
              <a:rPr lang="en-US" dirty="0" smtClean="0"/>
              <a:t>Tricia </a:t>
            </a:r>
            <a:r>
              <a:rPr lang="en-US" dirty="0" err="1" smtClean="0"/>
              <a:t>Menchaca</a:t>
            </a:r>
            <a:r>
              <a:rPr lang="en-US" dirty="0" smtClean="0"/>
              <a:t> – STEM Pathways Coordinator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119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Congratulations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Robert Brown – STEM Alternatives Learning Strategies Coordinator</a:t>
            </a:r>
          </a:p>
          <a:p>
            <a:r>
              <a:rPr lang="en-US" dirty="0" smtClean="0"/>
              <a:t>Jonathan Townsend – Interim Tutoring Center Coordinator</a:t>
            </a:r>
          </a:p>
          <a:p>
            <a:r>
              <a:rPr lang="en-US" dirty="0" smtClean="0"/>
              <a:t>Dawn Williams – Library Media Clerk</a:t>
            </a:r>
          </a:p>
          <a:p>
            <a:r>
              <a:rPr lang="en-US" dirty="0" smtClean="0"/>
              <a:t>Jeremy Crooks – Custodial Supervisor</a:t>
            </a:r>
          </a:p>
          <a:p>
            <a:r>
              <a:rPr lang="en-US" dirty="0" smtClean="0"/>
              <a:t>Andrea Moreno – Public Safety Secretary</a:t>
            </a:r>
          </a:p>
          <a:p>
            <a:r>
              <a:rPr lang="en-US" dirty="0" smtClean="0"/>
              <a:t>Deborah </a:t>
            </a:r>
            <a:r>
              <a:rPr lang="en-US" dirty="0" err="1" smtClean="0"/>
              <a:t>Wasbotten</a:t>
            </a:r>
            <a:r>
              <a:rPr lang="en-US" dirty="0" smtClean="0"/>
              <a:t> – </a:t>
            </a:r>
            <a:r>
              <a:rPr lang="en-US" smtClean="0"/>
              <a:t>CDC Manager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Farewell &amp; Best Wishes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 Job – Librarian</a:t>
            </a:r>
          </a:p>
          <a:p>
            <a:r>
              <a:rPr lang="en-US" dirty="0" smtClean="0"/>
              <a:t>Merrill Deming – Math </a:t>
            </a:r>
          </a:p>
          <a:p>
            <a:r>
              <a:rPr lang="en-US" dirty="0" smtClean="0"/>
              <a:t>David Williams – Math Tutoring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2263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標楷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8000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180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9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</Template>
  <TotalTime>5789</TotalTime>
  <Words>1412</Words>
  <Application>Microsoft Office PowerPoint</Application>
  <PresentationFormat>On-screen Show (4:3)</PresentationFormat>
  <Paragraphs>267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Book</vt:lpstr>
      <vt:lpstr>President’s Updates</vt:lpstr>
      <vt:lpstr>Navigator Online Resource</vt:lpstr>
      <vt:lpstr>New Organizational Structure</vt:lpstr>
      <vt:lpstr>New Organizational Structure</vt:lpstr>
      <vt:lpstr>Slide 5</vt:lpstr>
      <vt:lpstr>New Organizational Structure</vt:lpstr>
      <vt:lpstr>Welcome and Congratulations</vt:lpstr>
      <vt:lpstr>Welcome and Congratulations</vt:lpstr>
      <vt:lpstr>Farewell &amp; Best Wishes</vt:lpstr>
      <vt:lpstr>Road Runner Rally</vt:lpstr>
      <vt:lpstr>President’s Remarks</vt:lpstr>
      <vt:lpstr>Slide 12</vt:lpstr>
      <vt:lpstr>Introduction</vt:lpstr>
      <vt:lpstr>Slide 14</vt:lpstr>
      <vt:lpstr>External Environment</vt:lpstr>
      <vt:lpstr>Key Points</vt:lpstr>
      <vt:lpstr>People matter</vt:lpstr>
      <vt:lpstr>Our Resiliency</vt:lpstr>
      <vt:lpstr>People Matter</vt:lpstr>
      <vt:lpstr>How We Treat Each Other Matters</vt:lpstr>
      <vt:lpstr>Slide 21</vt:lpstr>
      <vt:lpstr>Open communication</vt:lpstr>
      <vt:lpstr>Slide 23</vt:lpstr>
      <vt:lpstr>Transparency </vt:lpstr>
      <vt:lpstr>Slide 25</vt:lpstr>
      <vt:lpstr>Collaboration</vt:lpstr>
      <vt:lpstr>Inclusiveness</vt:lpstr>
      <vt:lpstr>Do Stuff</vt:lpstr>
      <vt:lpstr>Planning for Results</vt:lpstr>
      <vt:lpstr>Try Something New</vt:lpstr>
      <vt:lpstr>Examples</vt:lpstr>
      <vt:lpstr>QEI 2 – Course Retention Rate</vt:lpstr>
      <vt:lpstr>QEI 1 – Course Success Rate</vt:lpstr>
      <vt:lpstr>QEI 7 – Performance After Transfer</vt:lpstr>
      <vt:lpstr>Learning from Mistakes</vt:lpstr>
      <vt:lpstr>Proposal for 2012-2013</vt:lpstr>
      <vt:lpstr>BHAGs</vt:lpstr>
      <vt:lpstr>BHAGs</vt:lpstr>
      <vt:lpstr>My Proposal</vt:lpstr>
      <vt:lpstr>My Proposal</vt:lpstr>
      <vt:lpstr>My Responsibilities to You</vt:lpstr>
      <vt:lpstr>My Responsibilities to You</vt:lpstr>
      <vt:lpstr>Closing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President’s Remarks</dc:title>
  <dc:creator>cmarshal</dc:creator>
  <cp:lastModifiedBy>cmarshal</cp:lastModifiedBy>
  <cp:revision>45</cp:revision>
  <dcterms:created xsi:type="dcterms:W3CDTF">2012-07-23T16:02:09Z</dcterms:created>
  <dcterms:modified xsi:type="dcterms:W3CDTF">2012-08-10T21:38:19Z</dcterms:modified>
</cp:coreProperties>
</file>